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58" r:id="rId3"/>
    <p:sldId id="264" r:id="rId4"/>
    <p:sldId id="266" r:id="rId5"/>
    <p:sldId id="260" r:id="rId6"/>
    <p:sldId id="261" r:id="rId7"/>
    <p:sldId id="262" r:id="rId8"/>
    <p:sldId id="263" r:id="rId9"/>
    <p:sldId id="267" r:id="rId10"/>
    <p:sldId id="265" r:id="rId11"/>
  </p:sldIdLst>
  <p:sldSz cx="12192000" cy="6858000"/>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2810" autoAdjust="0"/>
  </p:normalViewPr>
  <p:slideViewPr>
    <p:cSldViewPr snapToGrid="0">
      <p:cViewPr varScale="1">
        <p:scale>
          <a:sx n="53" d="100"/>
          <a:sy n="53" d="100"/>
        </p:scale>
        <p:origin x="1416" y="72"/>
      </p:cViewPr>
      <p:guideLst>
        <p:guide orient="horz" pos="2160"/>
        <p:guide pos="3840"/>
      </p:guideLst>
    </p:cSldViewPr>
  </p:slideViewPr>
  <p:notesTextViewPr>
    <p:cViewPr>
      <p:scale>
        <a:sx n="1" d="1"/>
        <a:sy n="1" d="1"/>
      </p:scale>
      <p:origin x="0" y="0"/>
    </p:cViewPr>
  </p:notesTextViewPr>
  <p:notesViewPr>
    <p:cSldViewPr snapToGrid="0">
      <p:cViewPr varScale="1">
        <p:scale>
          <a:sx n="51" d="100"/>
          <a:sy n="51" d="100"/>
        </p:scale>
        <p:origin x="2970" y="96"/>
      </p:cViewPr>
      <p:guideLst>
        <p:guide orient="horz" pos="3132"/>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1"/>
          </a:xfrm>
          <a:prstGeom prst="rect">
            <a:avLst/>
          </a:prstGeom>
        </p:spPr>
        <p:txBody>
          <a:bodyPr vert="horz" lIns="91998" tIns="45999" rIns="91998" bIns="45999" rtlCol="0"/>
          <a:lstStyle>
            <a:lvl1pPr algn="l">
              <a:defRPr sz="1200"/>
            </a:lvl1pPr>
          </a:lstStyle>
          <a:p>
            <a:endParaRPr lang="de-DE"/>
          </a:p>
        </p:txBody>
      </p:sp>
      <p:sp>
        <p:nvSpPr>
          <p:cNvPr id="3" name="Datumsplatzhalter 2"/>
          <p:cNvSpPr>
            <a:spLocks noGrp="1"/>
          </p:cNvSpPr>
          <p:nvPr>
            <p:ph type="dt" sz="quarter" idx="1"/>
          </p:nvPr>
        </p:nvSpPr>
        <p:spPr>
          <a:xfrm>
            <a:off x="3884615" y="0"/>
            <a:ext cx="2971800" cy="499011"/>
          </a:xfrm>
          <a:prstGeom prst="rect">
            <a:avLst/>
          </a:prstGeom>
        </p:spPr>
        <p:txBody>
          <a:bodyPr vert="horz" lIns="91998" tIns="45999" rIns="91998" bIns="45999" rtlCol="0"/>
          <a:lstStyle>
            <a:lvl1pPr algn="r">
              <a:defRPr sz="1200"/>
            </a:lvl1pPr>
          </a:lstStyle>
          <a:p>
            <a:fld id="{2CB57988-8BBF-48D4-88B0-39F7BCDAD125}" type="datetimeFigureOut">
              <a:rPr lang="de-DE" smtClean="0"/>
              <a:pPr/>
              <a:t>20.11.2017</a:t>
            </a:fld>
            <a:endParaRPr lang="de-DE"/>
          </a:p>
        </p:txBody>
      </p:sp>
      <p:sp>
        <p:nvSpPr>
          <p:cNvPr id="4" name="Fußzeilenplatzhalter 3"/>
          <p:cNvSpPr>
            <a:spLocks noGrp="1"/>
          </p:cNvSpPr>
          <p:nvPr>
            <p:ph type="ftr" sz="quarter" idx="2"/>
          </p:nvPr>
        </p:nvSpPr>
        <p:spPr>
          <a:xfrm>
            <a:off x="0" y="9446678"/>
            <a:ext cx="2971800" cy="499010"/>
          </a:xfrm>
          <a:prstGeom prst="rect">
            <a:avLst/>
          </a:prstGeom>
        </p:spPr>
        <p:txBody>
          <a:bodyPr vert="horz" lIns="91998" tIns="45999" rIns="91998" bIns="45999" rtlCol="0" anchor="b"/>
          <a:lstStyle>
            <a:lvl1pPr algn="l">
              <a:defRPr sz="1200"/>
            </a:lvl1pPr>
          </a:lstStyle>
          <a:p>
            <a:endParaRPr lang="de-DE"/>
          </a:p>
        </p:txBody>
      </p:sp>
      <p:sp>
        <p:nvSpPr>
          <p:cNvPr id="5" name="Foliennummernplatzhalter 4"/>
          <p:cNvSpPr>
            <a:spLocks noGrp="1"/>
          </p:cNvSpPr>
          <p:nvPr>
            <p:ph type="sldNum" sz="quarter" idx="3"/>
          </p:nvPr>
        </p:nvSpPr>
        <p:spPr>
          <a:xfrm>
            <a:off x="3884615" y="9446678"/>
            <a:ext cx="2971800" cy="499010"/>
          </a:xfrm>
          <a:prstGeom prst="rect">
            <a:avLst/>
          </a:prstGeom>
        </p:spPr>
        <p:txBody>
          <a:bodyPr vert="horz" lIns="91998" tIns="45999" rIns="91998" bIns="45999" rtlCol="0" anchor="b"/>
          <a:lstStyle>
            <a:lvl1pPr algn="r">
              <a:defRPr sz="1200"/>
            </a:lvl1pPr>
          </a:lstStyle>
          <a:p>
            <a:fld id="{31A5C974-46D5-44B8-8502-CC1B561481E2}" type="slidenum">
              <a:rPr lang="de-DE" smtClean="0"/>
              <a:pPr/>
              <a:t>‹Nr.›</a:t>
            </a:fld>
            <a:endParaRPr lang="de-DE"/>
          </a:p>
        </p:txBody>
      </p:sp>
    </p:spTree>
    <p:extLst>
      <p:ext uri="{BB962C8B-B14F-4D97-AF65-F5344CB8AC3E}">
        <p14:creationId xmlns:p14="http://schemas.microsoft.com/office/powerpoint/2010/main" val="2079277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1"/>
          </a:xfrm>
          <a:prstGeom prst="rect">
            <a:avLst/>
          </a:prstGeom>
        </p:spPr>
        <p:txBody>
          <a:bodyPr vert="horz" lIns="91998" tIns="45999" rIns="91998" bIns="45999" rtlCol="0"/>
          <a:lstStyle>
            <a:lvl1pPr algn="l">
              <a:defRPr sz="1200"/>
            </a:lvl1pPr>
          </a:lstStyle>
          <a:p>
            <a:endParaRPr lang="de-DE"/>
          </a:p>
        </p:txBody>
      </p:sp>
      <p:sp>
        <p:nvSpPr>
          <p:cNvPr id="3" name="Datumsplatzhalter 2"/>
          <p:cNvSpPr>
            <a:spLocks noGrp="1"/>
          </p:cNvSpPr>
          <p:nvPr>
            <p:ph type="dt" idx="1"/>
          </p:nvPr>
        </p:nvSpPr>
        <p:spPr>
          <a:xfrm>
            <a:off x="3884615" y="0"/>
            <a:ext cx="2971800" cy="499011"/>
          </a:xfrm>
          <a:prstGeom prst="rect">
            <a:avLst/>
          </a:prstGeom>
        </p:spPr>
        <p:txBody>
          <a:bodyPr vert="horz" lIns="91998" tIns="45999" rIns="91998" bIns="45999" rtlCol="0"/>
          <a:lstStyle>
            <a:lvl1pPr algn="r">
              <a:defRPr sz="1200"/>
            </a:lvl1pPr>
          </a:lstStyle>
          <a:p>
            <a:fld id="{C66F0454-5ACF-46DB-8E00-076F3AFCA751}" type="datetimeFigureOut">
              <a:rPr lang="de-DE" smtClean="0"/>
              <a:pPr/>
              <a:t>20.11.2017</a:t>
            </a:fld>
            <a:endParaRPr lang="de-DE"/>
          </a:p>
        </p:txBody>
      </p:sp>
      <p:sp>
        <p:nvSpPr>
          <p:cNvPr id="4" name="Folienbildplatzhalter 3"/>
          <p:cNvSpPr>
            <a:spLocks noGrp="1" noRot="1" noChangeAspect="1"/>
          </p:cNvSpPr>
          <p:nvPr>
            <p:ph type="sldImg" idx="2"/>
          </p:nvPr>
        </p:nvSpPr>
        <p:spPr>
          <a:xfrm>
            <a:off x="446088" y="1244600"/>
            <a:ext cx="5965825" cy="3355975"/>
          </a:xfrm>
          <a:prstGeom prst="rect">
            <a:avLst/>
          </a:prstGeom>
          <a:noFill/>
          <a:ln w="12700">
            <a:solidFill>
              <a:prstClr val="black"/>
            </a:solidFill>
          </a:ln>
        </p:spPr>
        <p:txBody>
          <a:bodyPr vert="horz" lIns="91998" tIns="45999" rIns="91998" bIns="45999" rtlCol="0" anchor="ctr"/>
          <a:lstStyle/>
          <a:p>
            <a:endParaRPr lang="de-DE"/>
          </a:p>
        </p:txBody>
      </p:sp>
      <p:sp>
        <p:nvSpPr>
          <p:cNvPr id="5" name="Notizenplatzhalter 4"/>
          <p:cNvSpPr>
            <a:spLocks noGrp="1"/>
          </p:cNvSpPr>
          <p:nvPr>
            <p:ph type="body" sz="quarter" idx="3"/>
          </p:nvPr>
        </p:nvSpPr>
        <p:spPr>
          <a:xfrm>
            <a:off x="685801" y="4786362"/>
            <a:ext cx="5486400" cy="3916115"/>
          </a:xfrm>
          <a:prstGeom prst="rect">
            <a:avLst/>
          </a:prstGeom>
        </p:spPr>
        <p:txBody>
          <a:bodyPr vert="horz" lIns="91998" tIns="45999" rIns="91998" bIns="45999"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46678"/>
            <a:ext cx="2971800" cy="499010"/>
          </a:xfrm>
          <a:prstGeom prst="rect">
            <a:avLst/>
          </a:prstGeom>
        </p:spPr>
        <p:txBody>
          <a:bodyPr vert="horz" lIns="91998" tIns="45999" rIns="91998" bIns="45999" rtlCol="0" anchor="b"/>
          <a:lstStyle>
            <a:lvl1pPr algn="l">
              <a:defRPr sz="1200"/>
            </a:lvl1pPr>
          </a:lstStyle>
          <a:p>
            <a:endParaRPr lang="de-DE"/>
          </a:p>
        </p:txBody>
      </p:sp>
      <p:sp>
        <p:nvSpPr>
          <p:cNvPr id="7" name="Foliennummernplatzhalter 6"/>
          <p:cNvSpPr>
            <a:spLocks noGrp="1"/>
          </p:cNvSpPr>
          <p:nvPr>
            <p:ph type="sldNum" sz="quarter" idx="5"/>
          </p:nvPr>
        </p:nvSpPr>
        <p:spPr>
          <a:xfrm>
            <a:off x="3884615" y="9446678"/>
            <a:ext cx="2971800" cy="499010"/>
          </a:xfrm>
          <a:prstGeom prst="rect">
            <a:avLst/>
          </a:prstGeom>
        </p:spPr>
        <p:txBody>
          <a:bodyPr vert="horz" lIns="91998" tIns="45999" rIns="91998" bIns="45999" rtlCol="0" anchor="b"/>
          <a:lstStyle>
            <a:lvl1pPr algn="r">
              <a:defRPr sz="1200"/>
            </a:lvl1pPr>
          </a:lstStyle>
          <a:p>
            <a:fld id="{BF6767A9-DE75-482D-8EAC-EEE38B437B2C}" type="slidenum">
              <a:rPr lang="de-DE" smtClean="0"/>
              <a:pPr/>
              <a:t>‹Nr.›</a:t>
            </a:fld>
            <a:endParaRPr lang="de-DE"/>
          </a:p>
        </p:txBody>
      </p:sp>
    </p:spTree>
    <p:extLst>
      <p:ext uri="{BB962C8B-B14F-4D97-AF65-F5344CB8AC3E}">
        <p14:creationId xmlns:p14="http://schemas.microsoft.com/office/powerpoint/2010/main" val="976115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DE" dirty="0" smtClean="0"/>
          </a:p>
          <a:p>
            <a:pPr marL="228600" indent="-228600">
              <a:buAutoNum type="arabicPeriod"/>
            </a:pPr>
            <a:endParaRPr lang="de-DE" dirty="0"/>
          </a:p>
        </p:txBody>
      </p:sp>
      <p:sp>
        <p:nvSpPr>
          <p:cNvPr id="4" name="Foliennummernplatzhalter 3"/>
          <p:cNvSpPr>
            <a:spLocks noGrp="1"/>
          </p:cNvSpPr>
          <p:nvPr>
            <p:ph type="sldNum" sz="quarter" idx="10"/>
          </p:nvPr>
        </p:nvSpPr>
        <p:spPr/>
        <p:txBody>
          <a:bodyPr/>
          <a:lstStyle/>
          <a:p>
            <a:fld id="{BF6767A9-DE75-482D-8EAC-EEE38B437B2C}" type="slidenum">
              <a:rPr lang="de-DE" smtClean="0"/>
              <a:pPr/>
              <a:t>1</a:t>
            </a:fld>
            <a:endParaRPr lang="de-DE"/>
          </a:p>
        </p:txBody>
      </p:sp>
    </p:spTree>
    <p:extLst>
      <p:ext uri="{BB962C8B-B14F-4D97-AF65-F5344CB8AC3E}">
        <p14:creationId xmlns:p14="http://schemas.microsoft.com/office/powerpoint/2010/main" val="3928276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6767A9-DE75-482D-8EAC-EEE38B437B2C}" type="slidenum">
              <a:rPr lang="de-DE" smtClean="0"/>
              <a:pPr/>
              <a:t>10</a:t>
            </a:fld>
            <a:endParaRPr lang="de-DE"/>
          </a:p>
        </p:txBody>
      </p:sp>
    </p:spTree>
    <p:extLst>
      <p:ext uri="{BB962C8B-B14F-4D97-AF65-F5344CB8AC3E}">
        <p14:creationId xmlns:p14="http://schemas.microsoft.com/office/powerpoint/2010/main" val="3648896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Potenzialanalyse ist ein ERSTER IMPULS von außen für die Jugendlichen, sich mit den eigenen Stärken und  Interessen auseinander zusetzen und eine berufliche Orientierung ins Blickfeld zu nehmen.</a:t>
            </a:r>
          </a:p>
          <a:p>
            <a:endParaRPr lang="de-DE" dirty="0" smtClean="0"/>
          </a:p>
          <a:p>
            <a:r>
              <a:rPr lang="de-DE" dirty="0" smtClean="0"/>
              <a:t>Die Potenzialanalyse ist kein Test!!</a:t>
            </a:r>
          </a:p>
          <a:p>
            <a:r>
              <a:rPr lang="de-DE" dirty="0" smtClean="0"/>
              <a:t>Es gibt keine Bestehen oder Nicht-Bestehen.</a:t>
            </a:r>
          </a:p>
          <a:p>
            <a:r>
              <a:rPr lang="de-DE" dirty="0" smtClean="0"/>
              <a:t>Es ist eine Momentaufnahme der Fähigkeiten und Interessen der Jugendlichen an diesem Tag der Beobachtung! (Nicht mehr, aber auch nicht weniger!)</a:t>
            </a:r>
          </a:p>
          <a:p>
            <a:endParaRPr lang="de-DE" dirty="0" smtClean="0"/>
          </a:p>
          <a:p>
            <a:r>
              <a:rPr lang="de-DE" dirty="0" smtClean="0"/>
              <a:t>Die praktische Umsetzung erfolgt durch den Beobachtertag, im allgemeinen als Potenzialanalyse bezeichnet und dem Auswertegespräch.</a:t>
            </a:r>
          </a:p>
          <a:p>
            <a:r>
              <a:rPr lang="de-DE" dirty="0" smtClean="0"/>
              <a:t>Die PA findet beim Träger statt und dauert </a:t>
            </a:r>
            <a:r>
              <a:rPr lang="de-DE" dirty="0" err="1" smtClean="0"/>
              <a:t>ca</a:t>
            </a:r>
            <a:r>
              <a:rPr lang="de-DE" dirty="0" smtClean="0"/>
              <a:t> 6 Stunden.</a:t>
            </a:r>
          </a:p>
          <a:p>
            <a:r>
              <a:rPr lang="de-DE" dirty="0" smtClean="0"/>
              <a:t>Die Gespräche finden in der Schule statt; die Eltern sind herzlich eingeladen, an diesen Gesprächen teilzunehmen.</a:t>
            </a:r>
          </a:p>
          <a:p>
            <a:endParaRPr lang="de-DE" dirty="0" smtClean="0"/>
          </a:p>
          <a:p>
            <a:endParaRPr lang="de-DE" dirty="0" smtClean="0"/>
          </a:p>
          <a:p>
            <a:endParaRPr lang="de-DE" dirty="0" smtClean="0"/>
          </a:p>
          <a:p>
            <a:endParaRPr lang="de-DE" dirty="0"/>
          </a:p>
        </p:txBody>
      </p:sp>
      <p:sp>
        <p:nvSpPr>
          <p:cNvPr id="4" name="Foliennummernplatzhalter 3"/>
          <p:cNvSpPr>
            <a:spLocks noGrp="1"/>
          </p:cNvSpPr>
          <p:nvPr>
            <p:ph type="sldNum" sz="quarter" idx="10"/>
          </p:nvPr>
        </p:nvSpPr>
        <p:spPr/>
        <p:txBody>
          <a:bodyPr/>
          <a:lstStyle/>
          <a:p>
            <a:fld id="{BF6767A9-DE75-482D-8EAC-EEE38B437B2C}" type="slidenum">
              <a:rPr lang="de-DE" smtClean="0"/>
              <a:pPr/>
              <a:t>2</a:t>
            </a:fld>
            <a:endParaRPr lang="de-DE"/>
          </a:p>
        </p:txBody>
      </p:sp>
    </p:spTree>
    <p:extLst>
      <p:ext uri="{BB962C8B-B14F-4D97-AF65-F5344CB8AC3E}">
        <p14:creationId xmlns:p14="http://schemas.microsoft.com/office/powerpoint/2010/main" val="3335965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Beobachtung findet in den Räumen des BIW statt. </a:t>
            </a:r>
          </a:p>
          <a:p>
            <a:endParaRPr lang="de-DE" dirty="0" smtClean="0"/>
          </a:p>
          <a:p>
            <a:r>
              <a:rPr lang="de-DE" dirty="0" smtClean="0"/>
              <a:t>Die Übungen werden in Gruppen absolviert.</a:t>
            </a:r>
          </a:p>
          <a:p>
            <a:r>
              <a:rPr lang="de-DE" dirty="0" smtClean="0"/>
              <a:t>Zwischen den Übungen gibt es immer wieder kurze Pausen, und eine große 30-minütige Mittagspause. Bitte geben Sie ihren Kindern daher eine Mittagsverpflegung mit. </a:t>
            </a:r>
          </a:p>
          <a:p>
            <a:endParaRPr lang="de-DE" dirty="0" smtClean="0"/>
          </a:p>
          <a:p>
            <a:r>
              <a:rPr lang="de-DE" dirty="0" smtClean="0"/>
              <a:t>Da die Jugendlichen unbelastet in die Übungen gehen sollen, werden  die Übungen  jetzt nicht im Detail vorgestellt, sonder nur der Ablauf besprochen.</a:t>
            </a:r>
          </a:p>
          <a:p>
            <a:r>
              <a:rPr lang="de-DE" dirty="0" smtClean="0"/>
              <a:t> </a:t>
            </a:r>
            <a:endParaRPr lang="de-DE" dirty="0"/>
          </a:p>
        </p:txBody>
      </p:sp>
      <p:sp>
        <p:nvSpPr>
          <p:cNvPr id="4" name="Foliennummernplatzhalter 3"/>
          <p:cNvSpPr>
            <a:spLocks noGrp="1"/>
          </p:cNvSpPr>
          <p:nvPr>
            <p:ph type="sldNum" sz="quarter" idx="10"/>
          </p:nvPr>
        </p:nvSpPr>
        <p:spPr/>
        <p:txBody>
          <a:bodyPr/>
          <a:lstStyle/>
          <a:p>
            <a:fld id="{BF6767A9-DE75-482D-8EAC-EEE38B437B2C}" type="slidenum">
              <a:rPr lang="de-DE" smtClean="0"/>
              <a:pPr/>
              <a:t>3</a:t>
            </a:fld>
            <a:endParaRPr lang="de-DE"/>
          </a:p>
        </p:txBody>
      </p:sp>
    </p:spTree>
    <p:extLst>
      <p:ext uri="{BB962C8B-B14F-4D97-AF65-F5344CB8AC3E}">
        <p14:creationId xmlns:p14="http://schemas.microsoft.com/office/powerpoint/2010/main" val="825608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Während der Übung en beobachtet jeweils ein Beobachter 4 Schülerinnen und Schüler. Die Beobachter  wechseln nach jeder Übung.</a:t>
            </a:r>
          </a:p>
          <a:p>
            <a:r>
              <a:rPr lang="de-DE" dirty="0" smtClean="0"/>
              <a:t>Die Schüler wechseln in andere Räume.</a:t>
            </a:r>
          </a:p>
          <a:p>
            <a:endParaRPr lang="de-DE" dirty="0" smtClean="0"/>
          </a:p>
          <a:p>
            <a:r>
              <a:rPr lang="de-DE" dirty="0" smtClean="0"/>
              <a:t>Beobachtet werden die Kompetenzbereiche </a:t>
            </a:r>
          </a:p>
          <a:p>
            <a:r>
              <a:rPr lang="de-DE" dirty="0" smtClean="0"/>
              <a:t>	- fachliche Kompetenz</a:t>
            </a:r>
            <a:br>
              <a:rPr lang="de-DE" dirty="0" smtClean="0"/>
            </a:br>
            <a:r>
              <a:rPr lang="de-DE" dirty="0" smtClean="0"/>
              <a:t>	- personale Kompetenz</a:t>
            </a:r>
            <a:br>
              <a:rPr lang="de-DE" dirty="0" smtClean="0"/>
            </a:br>
            <a:r>
              <a:rPr lang="de-DE" dirty="0" smtClean="0"/>
              <a:t>	- soziale Kompetenz</a:t>
            </a:r>
            <a:br>
              <a:rPr lang="de-DE" dirty="0" smtClean="0"/>
            </a:br>
            <a:r>
              <a:rPr lang="de-DE" dirty="0" smtClean="0"/>
              <a:t>	- methodische Kompetenz</a:t>
            </a:r>
          </a:p>
          <a:p>
            <a:endParaRPr lang="de-DE" dirty="0" smtClean="0"/>
          </a:p>
          <a:p>
            <a:r>
              <a:rPr lang="de-DE" dirty="0" smtClean="0"/>
              <a:t>Wird führen die PA nach dem Konzept der „Düsseldorfer Potenzialanalyse“ durch, die Fachhochschule des Mittelstandes Bielefeld, der Landeshauptstadt Düsseldorf und der Vodafone-Stiftung Deutschland entwickelt worden ist.</a:t>
            </a:r>
          </a:p>
          <a:p>
            <a:r>
              <a:rPr lang="de-DE" dirty="0" smtClean="0"/>
              <a:t>Die „Düsseldorfer </a:t>
            </a:r>
            <a:r>
              <a:rPr lang="de-DE" dirty="0" err="1" smtClean="0"/>
              <a:t>Potzenzialanalyse</a:t>
            </a:r>
            <a:r>
              <a:rPr lang="de-DE" dirty="0" smtClean="0"/>
              <a:t>“ wird  im Rahmen von </a:t>
            </a:r>
            <a:r>
              <a:rPr lang="de-DE" dirty="0" err="1" smtClean="0"/>
              <a:t>KAoA</a:t>
            </a:r>
            <a:r>
              <a:rPr lang="de-DE" dirty="0" smtClean="0"/>
              <a:t> bereits seit  Jahren in einigen Städten und Kommune umgesetzt. Auch das  BIW  verwendet dieses Konzept seit 2 Jahren.</a:t>
            </a:r>
            <a:br>
              <a:rPr lang="de-DE" dirty="0" smtClean="0"/>
            </a:br>
            <a:endParaRPr lang="de-DE" dirty="0" smtClean="0"/>
          </a:p>
          <a:p>
            <a:r>
              <a:rPr lang="de-DE" dirty="0" smtClean="0"/>
              <a:t>Herausragendes Merkmal der DPA ist die Verknüpfung der Kompetenzbereiche mit den sechs beruflichen Orientierungen nach John. </a:t>
            </a:r>
            <a:r>
              <a:rPr lang="de-DE" dirty="0" err="1" smtClean="0"/>
              <a:t>L.Holland</a:t>
            </a:r>
            <a:r>
              <a:rPr lang="de-DE" dirty="0" smtClean="0"/>
              <a:t>: dem RIASEC Modell</a:t>
            </a:r>
            <a:endParaRPr lang="de-DE" dirty="0"/>
          </a:p>
        </p:txBody>
      </p:sp>
      <p:sp>
        <p:nvSpPr>
          <p:cNvPr id="4" name="Foliennummernplatzhalter 3"/>
          <p:cNvSpPr>
            <a:spLocks noGrp="1"/>
          </p:cNvSpPr>
          <p:nvPr>
            <p:ph type="sldNum" sz="quarter" idx="10"/>
          </p:nvPr>
        </p:nvSpPr>
        <p:spPr/>
        <p:txBody>
          <a:bodyPr/>
          <a:lstStyle/>
          <a:p>
            <a:fld id="{BF6767A9-DE75-482D-8EAC-EEE38B437B2C}" type="slidenum">
              <a:rPr lang="de-DE" smtClean="0"/>
              <a:pPr/>
              <a:t>4</a:t>
            </a:fld>
            <a:endParaRPr lang="de-DE"/>
          </a:p>
        </p:txBody>
      </p:sp>
    </p:spTree>
    <p:extLst>
      <p:ext uri="{BB962C8B-B14F-4D97-AF65-F5344CB8AC3E}">
        <p14:creationId xmlns:p14="http://schemas.microsoft.com/office/powerpoint/2010/main" val="3335965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 RIASEC-Modell wird in der Düsseldorfer Potenzialanalyse in mehrfacher Hinsicht</a:t>
            </a:r>
          </a:p>
          <a:p>
            <a:r>
              <a:rPr lang="de-DE" dirty="0" smtClean="0"/>
              <a:t>berücksichtigt:</a:t>
            </a:r>
          </a:p>
          <a:p>
            <a:r>
              <a:rPr lang="de-DE" b="1" dirty="0" smtClean="0"/>
              <a:t>&gt; </a:t>
            </a:r>
            <a:r>
              <a:rPr lang="de-DE" dirty="0" smtClean="0"/>
              <a:t>Der </a:t>
            </a:r>
            <a:r>
              <a:rPr lang="de-DE" b="1" dirty="0" smtClean="0"/>
              <a:t>Interessenfragebogen </a:t>
            </a:r>
            <a:r>
              <a:rPr lang="de-DE" dirty="0" smtClean="0"/>
              <a:t>wird analog zu den sechs Orientierungen ausgewertet.</a:t>
            </a:r>
          </a:p>
          <a:p>
            <a:r>
              <a:rPr lang="de-DE" b="1" dirty="0" smtClean="0"/>
              <a:t>&gt; </a:t>
            </a:r>
            <a:r>
              <a:rPr lang="de-DE" dirty="0" smtClean="0"/>
              <a:t>Die sechs </a:t>
            </a:r>
            <a:r>
              <a:rPr lang="de-DE" b="1" dirty="0" smtClean="0"/>
              <a:t>handlungsorientierten Übungen </a:t>
            </a:r>
            <a:r>
              <a:rPr lang="de-DE" dirty="0" smtClean="0"/>
              <a:t>sind jeweils einer Orientierung zugeordnet und sollen eine sog. „Umwelt“ zumindest im Ansatz abbilden. </a:t>
            </a:r>
          </a:p>
          <a:p>
            <a:pPr>
              <a:buFont typeface="Wingdings"/>
              <a:buChar char="Ø"/>
            </a:pPr>
            <a:r>
              <a:rPr lang="de-DE" dirty="0" smtClean="0"/>
              <a:t>Die Systematik der </a:t>
            </a:r>
            <a:r>
              <a:rPr lang="de-DE" b="1" dirty="0" smtClean="0"/>
              <a:t>Beobachtungsmerkmale </a:t>
            </a:r>
            <a:r>
              <a:rPr lang="de-DE" dirty="0" smtClean="0"/>
              <a:t>orientiert sich am RIASEC-Modell. In einer Übung wird also (</a:t>
            </a:r>
            <a:r>
              <a:rPr lang="de-DE" dirty="0" err="1" smtClean="0"/>
              <a:t>untergordnet</a:t>
            </a:r>
            <a:r>
              <a:rPr lang="de-DE" dirty="0" smtClean="0"/>
              <a:t>) auch eine zweite RIASEC-Orientierung beobachtet.</a:t>
            </a:r>
          </a:p>
          <a:p>
            <a:pPr>
              <a:buFont typeface="Wingdings"/>
              <a:buChar char="Ø"/>
            </a:pPr>
            <a:endParaRPr lang="de-DE" dirty="0" smtClean="0"/>
          </a:p>
          <a:p>
            <a:pPr>
              <a:buFont typeface="Wingdings"/>
              <a:buChar char="Ø"/>
            </a:pPr>
            <a:r>
              <a:rPr lang="de-DE" dirty="0" smtClean="0"/>
              <a:t>Die </a:t>
            </a:r>
            <a:r>
              <a:rPr lang="de-DE" b="1" dirty="0" smtClean="0"/>
              <a:t>in den Zertifikaten abgebildeten Ergebnisse und </a:t>
            </a:r>
            <a:r>
              <a:rPr lang="de-DE" dirty="0" smtClean="0"/>
              <a:t>Rückmeldungen, stellen einen ersten Bezug zwischen den erkannten Interessen und Stärken des Jugendlichen und passenden beruflichen Umwelten / beruflichen Orientierungen her.</a:t>
            </a:r>
          </a:p>
          <a:p>
            <a:pPr>
              <a:buFont typeface="Wingdings"/>
              <a:buChar char="Ø"/>
            </a:pPr>
            <a:endParaRPr lang="de-DE" dirty="0" smtClean="0"/>
          </a:p>
          <a:p>
            <a:pPr>
              <a:buFont typeface="Wingdings"/>
              <a:buChar char="Ø"/>
            </a:pPr>
            <a:endParaRPr lang="de-DE" dirty="0" smtClean="0"/>
          </a:p>
          <a:p>
            <a:r>
              <a:rPr lang="de-DE" dirty="0" smtClean="0"/>
              <a:t>Als  Beispiel möchte ich Ihnen die Übung „Verkaufen“ vorstellen</a:t>
            </a:r>
          </a:p>
          <a:p>
            <a:r>
              <a:rPr lang="de-DE" dirty="0" smtClean="0">
                <a:sym typeface="Wingdings" pitchFamily="2" charset="2"/>
              </a:rPr>
              <a:t> Nächste FOLIE</a:t>
            </a:r>
            <a:endParaRPr lang="de-DE" dirty="0" smtClean="0"/>
          </a:p>
          <a:p>
            <a:endParaRPr lang="de-DE" dirty="0"/>
          </a:p>
        </p:txBody>
      </p:sp>
      <p:sp>
        <p:nvSpPr>
          <p:cNvPr id="4" name="Foliennummernplatzhalter 3"/>
          <p:cNvSpPr>
            <a:spLocks noGrp="1"/>
          </p:cNvSpPr>
          <p:nvPr>
            <p:ph type="sldNum" sz="quarter" idx="10"/>
          </p:nvPr>
        </p:nvSpPr>
        <p:spPr/>
        <p:txBody>
          <a:bodyPr/>
          <a:lstStyle/>
          <a:p>
            <a:fld id="{BF6767A9-DE75-482D-8EAC-EEE38B437B2C}" type="slidenum">
              <a:rPr lang="de-DE" smtClean="0"/>
              <a:pPr/>
              <a:t>5</a:t>
            </a:fld>
            <a:endParaRPr lang="de-DE"/>
          </a:p>
        </p:txBody>
      </p:sp>
    </p:spTree>
    <p:extLst>
      <p:ext uri="{BB962C8B-B14F-4D97-AF65-F5344CB8AC3E}">
        <p14:creationId xmlns:p14="http://schemas.microsoft.com/office/powerpoint/2010/main" val="1107389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Übung verkauf  ist dem Bereich E, also Enterprise = überzeugen, unternehmerischem Denken zugeordnet.</a:t>
            </a:r>
          </a:p>
          <a:p>
            <a:endParaRPr lang="de-DE" dirty="0" smtClean="0"/>
          </a:p>
          <a:p>
            <a:r>
              <a:rPr lang="de-DE" dirty="0" smtClean="0"/>
              <a:t>Die in der DPA vorgegebenen Beobachterbögen weisen die vornehmlich zu beobachtenden Verhaltensanker der verschiedenen Kompetenzen aus. Dazu kann natürlich jeder Beobachter noch freie  Bemerkungen und Beobachtungen hinzufügen, die später in die Auswertung eingehen.</a:t>
            </a:r>
          </a:p>
          <a:p>
            <a:endParaRPr lang="de-DE" dirty="0" smtClean="0"/>
          </a:p>
          <a:p>
            <a:r>
              <a:rPr lang="de-DE" dirty="0" smtClean="0"/>
              <a:t>Alle Beobachterbögen werden nach  Abschluss der Durchführung, also wenn die Schüler alle Aufgaben absolviert haben, in einer Beobachterkonferenz diskutiert und zu den Ergebnissen für das Zertifikat zusammengeführt.</a:t>
            </a:r>
          </a:p>
          <a:p>
            <a:endParaRPr lang="de-DE" dirty="0" smtClean="0"/>
          </a:p>
          <a:p>
            <a:r>
              <a:rPr lang="de-DE" dirty="0" smtClean="0"/>
              <a:t>Damit sind wir bei der Auswertung -&gt; nächste FOLIE</a:t>
            </a:r>
            <a:endParaRPr lang="de-DE" dirty="0"/>
          </a:p>
        </p:txBody>
      </p:sp>
      <p:sp>
        <p:nvSpPr>
          <p:cNvPr id="4" name="Foliennummernplatzhalter 3"/>
          <p:cNvSpPr>
            <a:spLocks noGrp="1"/>
          </p:cNvSpPr>
          <p:nvPr>
            <p:ph type="sldNum" sz="quarter" idx="10"/>
          </p:nvPr>
        </p:nvSpPr>
        <p:spPr/>
        <p:txBody>
          <a:bodyPr/>
          <a:lstStyle/>
          <a:p>
            <a:fld id="{BF6767A9-DE75-482D-8EAC-EEE38B437B2C}" type="slidenum">
              <a:rPr lang="de-DE" smtClean="0"/>
              <a:pPr/>
              <a:t>6</a:t>
            </a:fld>
            <a:endParaRPr lang="de-DE"/>
          </a:p>
        </p:txBody>
      </p:sp>
    </p:spTree>
    <p:extLst>
      <p:ext uri="{BB962C8B-B14F-4D97-AF65-F5344CB8AC3E}">
        <p14:creationId xmlns:p14="http://schemas.microsoft.com/office/powerpoint/2010/main" val="732528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Gespräche finden in der Schule als Einzelgespräche  mit den Schülerinnen und Schülern statt. Sie können ihre  Kinder gern zu diesem Gespräch begleiten.</a:t>
            </a:r>
          </a:p>
          <a:p>
            <a:endParaRPr lang="de-DE" dirty="0" smtClean="0"/>
          </a:p>
          <a:p>
            <a:r>
              <a:rPr lang="de-DE" dirty="0" smtClean="0"/>
              <a:t>In dem Gespräch wird das Zertifikat, das die Ergebnisse der beobachteten stärksten Kompetenzen und Fähigkeiten und der  beruflichen Orientierung im RIASEC-Modell dargestellt.</a:t>
            </a:r>
          </a:p>
          <a:p>
            <a:r>
              <a:rPr lang="de-DE" dirty="0" smtClean="0"/>
              <a:t>Es werden keine Berufe als mögliche Ziele der Berufsorientierung vorgeschlagen!</a:t>
            </a:r>
          </a:p>
          <a:p>
            <a:endParaRPr lang="de-DE" dirty="0" smtClean="0"/>
          </a:p>
          <a:p>
            <a:r>
              <a:rPr lang="de-DE" dirty="0" smtClean="0"/>
              <a:t>Die Schüler werden im Gespräch dazu angeregt, ihre eigene  Wahrnehmung und Erlebnisse der  Übungen und die dokumentierten Beobachtungen gegenüberzustellen.  Übereinstimmungen und Unterschiede werden herausgearbeitet.</a:t>
            </a:r>
          </a:p>
          <a:p>
            <a:r>
              <a:rPr lang="de-DE" dirty="0" smtClean="0"/>
              <a:t>Es wird also die Selbstreflexion angeregt.</a:t>
            </a:r>
            <a:endParaRPr lang="de-DE" dirty="0"/>
          </a:p>
        </p:txBody>
      </p:sp>
      <p:sp>
        <p:nvSpPr>
          <p:cNvPr id="4" name="Foliennummernplatzhalter 3"/>
          <p:cNvSpPr>
            <a:spLocks noGrp="1"/>
          </p:cNvSpPr>
          <p:nvPr>
            <p:ph type="sldNum" sz="quarter" idx="10"/>
          </p:nvPr>
        </p:nvSpPr>
        <p:spPr/>
        <p:txBody>
          <a:bodyPr/>
          <a:lstStyle/>
          <a:p>
            <a:fld id="{BF6767A9-DE75-482D-8EAC-EEE38B437B2C}" type="slidenum">
              <a:rPr lang="de-DE" smtClean="0"/>
              <a:pPr/>
              <a:t>7</a:t>
            </a:fld>
            <a:endParaRPr lang="de-DE"/>
          </a:p>
        </p:txBody>
      </p:sp>
    </p:spTree>
    <p:extLst>
      <p:ext uri="{BB962C8B-B14F-4D97-AF65-F5344CB8AC3E}">
        <p14:creationId xmlns:p14="http://schemas.microsoft.com/office/powerpoint/2010/main" val="915503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 </a:t>
            </a:r>
            <a:r>
              <a:rPr lang="de-DE" dirty="0" err="1" smtClean="0"/>
              <a:t>Zeritfikat</a:t>
            </a:r>
            <a:r>
              <a:rPr lang="de-DE" dirty="0" smtClean="0"/>
              <a:t> fasst die verschiedenen beobachteten Potenziale des Jugendlichen zusammen:</a:t>
            </a:r>
          </a:p>
          <a:p>
            <a:pPr>
              <a:buFontTx/>
              <a:buChar char="-"/>
            </a:pPr>
            <a:r>
              <a:rPr lang="de-DE" dirty="0" smtClean="0"/>
              <a:t>- die berufsübergreifenden Kompetenzen </a:t>
            </a:r>
          </a:p>
          <a:p>
            <a:pPr>
              <a:buFontTx/>
              <a:buChar char="-"/>
            </a:pPr>
            <a:r>
              <a:rPr lang="de-DE" dirty="0" smtClean="0"/>
              <a:t>-  die stärksten Übungen und deren Zuordnung zum RIASEC-Modell, und so eine Einschätzung zur gezeigten beruflichen Orientierung</a:t>
            </a:r>
          </a:p>
          <a:p>
            <a:pPr>
              <a:buFontTx/>
              <a:buChar char="-"/>
            </a:pPr>
            <a:r>
              <a:rPr lang="de-DE" dirty="0" smtClean="0"/>
              <a:t>- das Ergebnis des Interessen-Fragebogens und die daraus resultierende </a:t>
            </a:r>
            <a:r>
              <a:rPr lang="de-DE" smtClean="0"/>
              <a:t>Zuorrdnung</a:t>
            </a:r>
            <a:r>
              <a:rPr lang="de-DE" dirty="0" smtClean="0"/>
              <a:t> zum RIASEC-Modell</a:t>
            </a:r>
          </a:p>
          <a:p>
            <a:pPr>
              <a:buFontTx/>
              <a:buChar char="-"/>
            </a:pPr>
            <a:endParaRPr lang="de-DE" dirty="0" smtClean="0"/>
          </a:p>
          <a:p>
            <a:pPr>
              <a:buFontTx/>
              <a:buChar char="-"/>
            </a:pPr>
            <a:r>
              <a:rPr lang="de-DE" dirty="0" smtClean="0"/>
              <a:t>Wichtig: Bitte das Zertifikat im BWP abheften, die Daten werden nach dem Gespräch gelöscht!</a:t>
            </a:r>
          </a:p>
          <a:p>
            <a:pPr>
              <a:buFontTx/>
              <a:buChar char="-"/>
            </a:pPr>
            <a:endParaRPr lang="de-DE" dirty="0" smtClean="0"/>
          </a:p>
          <a:p>
            <a:pPr>
              <a:buFontTx/>
              <a:buChar char="-"/>
            </a:pPr>
            <a:r>
              <a:rPr lang="de-DE" dirty="0" smtClean="0"/>
              <a:t>-&gt; nächste FOLIE: DANK</a:t>
            </a:r>
            <a:endParaRPr lang="de-DE" dirty="0"/>
          </a:p>
        </p:txBody>
      </p:sp>
      <p:sp>
        <p:nvSpPr>
          <p:cNvPr id="4" name="Foliennummernplatzhalter 3"/>
          <p:cNvSpPr>
            <a:spLocks noGrp="1"/>
          </p:cNvSpPr>
          <p:nvPr>
            <p:ph type="sldNum" sz="quarter" idx="10"/>
          </p:nvPr>
        </p:nvSpPr>
        <p:spPr/>
        <p:txBody>
          <a:bodyPr/>
          <a:lstStyle/>
          <a:p>
            <a:fld id="{BF6767A9-DE75-482D-8EAC-EEE38B437B2C}" type="slidenum">
              <a:rPr lang="de-DE" smtClean="0"/>
              <a:pPr/>
              <a:t>8</a:t>
            </a:fld>
            <a:endParaRPr lang="de-DE"/>
          </a:p>
        </p:txBody>
      </p:sp>
    </p:spTree>
    <p:extLst>
      <p:ext uri="{BB962C8B-B14F-4D97-AF65-F5344CB8AC3E}">
        <p14:creationId xmlns:p14="http://schemas.microsoft.com/office/powerpoint/2010/main" val="3618590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6767A9-DE75-482D-8EAC-EEE38B437B2C}" type="slidenum">
              <a:rPr lang="de-DE" smtClean="0"/>
              <a:pPr/>
              <a:t>9</a:t>
            </a:fld>
            <a:endParaRPr lang="de-DE"/>
          </a:p>
        </p:txBody>
      </p:sp>
    </p:spTree>
    <p:extLst>
      <p:ext uri="{BB962C8B-B14F-4D97-AF65-F5344CB8AC3E}">
        <p14:creationId xmlns:p14="http://schemas.microsoft.com/office/powerpoint/2010/main" val="3618590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3FE50E8-AED1-496F-A862-A693CAA3B367}" type="datetime1">
              <a:rPr lang="de-DE" smtClean="0"/>
              <a:pPr/>
              <a:t>20.11.2017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4151574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E5CB58E-9832-4D09-9C8F-CDE54471D09F}" type="datetime1">
              <a:rPr lang="de-DE" smtClean="0"/>
              <a:pPr/>
              <a:t>20.11.2017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144669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B16646F-BB5A-43D9-A942-9C822F06ABB6}" type="datetime1">
              <a:rPr lang="de-DE" smtClean="0"/>
              <a:pPr/>
              <a:t>20.11.2017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192468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0948596-790F-4576-8BC0-E8965F3B703E}" type="datetime1">
              <a:rPr lang="de-DE" smtClean="0"/>
              <a:pPr/>
              <a:t>20.11.2017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204842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B4BAAC8-D0F4-4C77-ABBD-6F3ABE8870BE}" type="datetime1">
              <a:rPr lang="de-DE" smtClean="0"/>
              <a:pPr/>
              <a:t>20.11.2017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631939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1C634C9-ED98-42C1-8420-37FB9BA3A8A9}" type="datetime1">
              <a:rPr lang="de-DE" smtClean="0"/>
              <a:pPr/>
              <a:t>20.11.2017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1720931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C706882-36A3-408C-8CC4-5F50A7545AE8}" type="datetime1">
              <a:rPr lang="de-DE" smtClean="0"/>
              <a:pPr/>
              <a:t>20.11.2017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746192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B66D0EC-74F7-4744-8230-B661A41EAC39}" type="datetime1">
              <a:rPr lang="de-DE" smtClean="0"/>
              <a:pPr/>
              <a:t>20.11.2017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3928299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2ED99DD-611E-4BBB-B907-B83A7B661A4E}" type="datetime1">
              <a:rPr lang="de-DE" smtClean="0"/>
              <a:pPr/>
              <a:t>20.11.2017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1398855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B53CDA7-7BEB-41ED-8EB4-5AEC81622163}" type="datetime1">
              <a:rPr lang="de-DE" smtClean="0"/>
              <a:pPr/>
              <a:t>20.11.2017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85034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BD66493-7708-4E71-A1D4-9A72342DA465}" type="datetime1">
              <a:rPr lang="de-DE" smtClean="0"/>
              <a:pPr/>
              <a:t>20.11.2017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088C665-9629-4FBC-8372-4BFD50761ACA}" type="slidenum">
              <a:rPr lang="de-DE" smtClean="0"/>
              <a:pPr/>
              <a:t>‹Nr.›</a:t>
            </a:fld>
            <a:endParaRPr lang="de-DE"/>
          </a:p>
        </p:txBody>
      </p:sp>
    </p:spTree>
    <p:extLst>
      <p:ext uri="{BB962C8B-B14F-4D97-AF65-F5344CB8AC3E}">
        <p14:creationId xmlns:p14="http://schemas.microsoft.com/office/powerpoint/2010/main" val="243618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88932-9F95-49CB-8AAA-6B76FBA09998}" type="datetime1">
              <a:rPr lang="de-DE" smtClean="0"/>
              <a:pPr/>
              <a:t>20.11.2017</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8C665-9629-4FBC-8372-4BFD50761ACA}" type="slidenum">
              <a:rPr lang="de-DE" smtClean="0"/>
              <a:pPr/>
              <a:t>‹Nr.›</a:t>
            </a:fld>
            <a:endParaRPr lang="de-DE"/>
          </a:p>
        </p:txBody>
      </p:sp>
    </p:spTree>
    <p:extLst>
      <p:ext uri="{BB962C8B-B14F-4D97-AF65-F5344CB8AC3E}">
        <p14:creationId xmlns:p14="http://schemas.microsoft.com/office/powerpoint/2010/main" val="1686121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emf"/><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emf"/><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hyperlink" Target="mailto:timo.flick@biw-online.ne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emf"/><Relationship Id="rId5" Type="http://schemas.openxmlformats.org/officeDocument/2006/relationships/image" Target="../media/image3.jpeg"/><Relationship Id="rId4" Type="http://schemas.openxmlformats.org/officeDocument/2006/relationships/hyperlink" Target="mailto:sarah.plueckthon@biw-online.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a:t>
            </a:r>
            <a:r>
              <a:rPr lang="de-DE" b="1" dirty="0" smtClean="0"/>
              <a:t>Kein Abschluss ohne Anschluss“</a:t>
            </a:r>
            <a:endParaRPr lang="de-DE" b="1" dirty="0"/>
          </a:p>
        </p:txBody>
      </p:sp>
      <p:sp>
        <p:nvSpPr>
          <p:cNvPr id="3" name="Untertitel 2"/>
          <p:cNvSpPr>
            <a:spLocks noGrp="1"/>
          </p:cNvSpPr>
          <p:nvPr>
            <p:ph type="subTitle" idx="1"/>
          </p:nvPr>
        </p:nvSpPr>
        <p:spPr/>
        <p:txBody>
          <a:bodyPr anchor="ctr">
            <a:normAutofit/>
          </a:bodyPr>
          <a:lstStyle/>
          <a:p>
            <a:r>
              <a:rPr lang="de-DE" sz="4400" b="1" dirty="0" smtClean="0"/>
              <a:t>-Potenzialanalyse-</a:t>
            </a:r>
            <a:endParaRPr lang="de-DE" sz="4400" b="1" dirty="0"/>
          </a:p>
        </p:txBody>
      </p:sp>
      <p:pic>
        <p:nvPicPr>
          <p:cNvPr id="4" name="Grafik 3"/>
          <p:cNvPicPr>
            <a:picLocks noChangeAspect="1"/>
          </p:cNvPicPr>
          <p:nvPr/>
        </p:nvPicPr>
        <p:blipFill>
          <a:blip r:embed="rId3" cstate="print"/>
          <a:stretch>
            <a:fillRect/>
          </a:stretch>
        </p:blipFill>
        <p:spPr>
          <a:xfrm>
            <a:off x="8104181" y="5660570"/>
            <a:ext cx="1905787" cy="611585"/>
          </a:xfrm>
          <a:prstGeom prst="rect">
            <a:avLst/>
          </a:prstGeom>
        </p:spPr>
      </p:pic>
      <p:pic>
        <p:nvPicPr>
          <p:cNvPr id="11" name="Grafik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63822" y="5534699"/>
            <a:ext cx="5088240" cy="806918"/>
          </a:xfrm>
          <a:prstGeom prst="rect">
            <a:avLst/>
          </a:prstGeom>
        </p:spPr>
      </p:pic>
    </p:spTree>
    <p:extLst>
      <p:ext uri="{BB962C8B-B14F-4D97-AF65-F5344CB8AC3E}">
        <p14:creationId xmlns:p14="http://schemas.microsoft.com/office/powerpoint/2010/main" val="181789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50741" y="1490540"/>
            <a:ext cx="10515600" cy="1787232"/>
          </a:xfrm>
        </p:spPr>
        <p:txBody>
          <a:bodyPr>
            <a:normAutofit fontScale="90000"/>
          </a:bodyPr>
          <a:lstStyle/>
          <a:p>
            <a:pPr algn="ctr"/>
            <a:r>
              <a:rPr lang="de-DE" dirty="0" smtClean="0"/>
              <a:t/>
            </a:r>
            <a:br>
              <a:rPr lang="de-DE" dirty="0" smtClean="0"/>
            </a:br>
            <a:r>
              <a:rPr lang="de-DE" b="1" dirty="0" smtClean="0"/>
              <a:t>Wir freuen uns darauf, </a:t>
            </a:r>
            <a:br>
              <a:rPr lang="de-DE" b="1" dirty="0" smtClean="0"/>
            </a:br>
            <a:r>
              <a:rPr lang="de-DE" b="1" dirty="0" smtClean="0"/>
              <a:t>Ihre Kinder kennen zu lernen!</a:t>
            </a:r>
            <a:br>
              <a:rPr lang="de-DE" b="1" dirty="0" smtClean="0"/>
            </a:br>
            <a:r>
              <a:rPr lang="de-DE" dirty="0" smtClean="0"/>
              <a:t/>
            </a:r>
            <a:br>
              <a:rPr lang="de-DE" dirty="0" smtClean="0"/>
            </a:br>
            <a:r>
              <a:rPr lang="de-DE" b="1" dirty="0" smtClean="0"/>
              <a:t>Vielen </a:t>
            </a:r>
            <a:r>
              <a:rPr lang="de-DE" b="1" dirty="0"/>
              <a:t>Dank für Ihre Aufmerksamkeit!</a:t>
            </a:r>
            <a:br>
              <a:rPr lang="de-DE" b="1" dirty="0"/>
            </a:br>
            <a:endParaRPr lang="de-DE" b="1" dirty="0"/>
          </a:p>
        </p:txBody>
      </p:sp>
      <p:sp>
        <p:nvSpPr>
          <p:cNvPr id="3" name="Inhaltsplatzhalter 2"/>
          <p:cNvSpPr>
            <a:spLocks noGrp="1"/>
          </p:cNvSpPr>
          <p:nvPr>
            <p:ph idx="1"/>
          </p:nvPr>
        </p:nvSpPr>
        <p:spPr>
          <a:xfrm>
            <a:off x="838200" y="1482436"/>
            <a:ext cx="10515600" cy="4694527"/>
          </a:xfrm>
        </p:spPr>
        <p:txBody>
          <a:bodyPr/>
          <a:lstStyle/>
          <a:p>
            <a:pPr marL="0" indent="0">
              <a:buNone/>
            </a:pPr>
            <a:r>
              <a:rPr lang="de-DE" dirty="0" smtClean="0"/>
              <a:t> </a:t>
            </a:r>
            <a:endParaRPr lang="de-DE" dirty="0"/>
          </a:p>
        </p:txBody>
      </p:sp>
      <p:sp>
        <p:nvSpPr>
          <p:cNvPr id="6" name="Foliennummernplatzhalter 5"/>
          <p:cNvSpPr>
            <a:spLocks noGrp="1"/>
          </p:cNvSpPr>
          <p:nvPr>
            <p:ph type="sldNum" sz="quarter" idx="12"/>
          </p:nvPr>
        </p:nvSpPr>
        <p:spPr/>
        <p:txBody>
          <a:bodyPr/>
          <a:lstStyle/>
          <a:p>
            <a:fld id="{5088C665-9629-4FBC-8372-4BFD50761ACA}" type="slidenum">
              <a:rPr lang="de-DE" smtClean="0"/>
              <a:pPr/>
              <a:t>10</a:t>
            </a:fld>
            <a:endParaRPr lang="de-DE"/>
          </a:p>
        </p:txBody>
      </p:sp>
      <p:sp>
        <p:nvSpPr>
          <p:cNvPr id="5" name="Textfeld 4"/>
          <p:cNvSpPr txBox="1"/>
          <p:nvPr/>
        </p:nvSpPr>
        <p:spPr>
          <a:xfrm>
            <a:off x="3437817" y="1870075"/>
            <a:ext cx="2362200" cy="369332"/>
          </a:xfrm>
          <a:prstGeom prst="rect">
            <a:avLst/>
          </a:prstGeom>
          <a:noFill/>
        </p:spPr>
        <p:txBody>
          <a:bodyPr wrap="square" rtlCol="0">
            <a:spAutoFit/>
          </a:bodyPr>
          <a:lstStyle/>
          <a:p>
            <a:endParaRPr lang="de-DE" dirty="0"/>
          </a:p>
        </p:txBody>
      </p:sp>
      <p:grpSp>
        <p:nvGrpSpPr>
          <p:cNvPr id="17" name="Gruppieren 16"/>
          <p:cNvGrpSpPr/>
          <p:nvPr/>
        </p:nvGrpSpPr>
        <p:grpSpPr>
          <a:xfrm>
            <a:off x="7116912" y="4691966"/>
            <a:ext cx="3516923" cy="1656715"/>
            <a:chOff x="7215386" y="4030784"/>
            <a:chExt cx="3516923" cy="1656715"/>
          </a:xfrm>
        </p:grpSpPr>
        <p:sp>
          <p:nvSpPr>
            <p:cNvPr id="13" name="Textfeld 12"/>
            <p:cNvSpPr txBox="1"/>
            <p:nvPr/>
          </p:nvSpPr>
          <p:spPr>
            <a:xfrm>
              <a:off x="7215386" y="4030784"/>
              <a:ext cx="3516923" cy="923330"/>
            </a:xfrm>
            <a:prstGeom prst="rect">
              <a:avLst/>
            </a:prstGeom>
            <a:noFill/>
          </p:spPr>
          <p:txBody>
            <a:bodyPr wrap="square" rtlCol="0">
              <a:spAutoFit/>
            </a:bodyPr>
            <a:lstStyle/>
            <a:p>
              <a:endParaRPr lang="de-DE" dirty="0" smtClean="0"/>
            </a:p>
            <a:p>
              <a:endParaRPr lang="de-DE" dirty="0" smtClean="0"/>
            </a:p>
            <a:p>
              <a:endParaRPr lang="de-DE" dirty="0" smtClean="0"/>
            </a:p>
          </p:txBody>
        </p:sp>
        <p:pic>
          <p:nvPicPr>
            <p:cNvPr id="14" name="Grafik 13"/>
            <p:cNvPicPr>
              <a:picLocks noChangeAspect="1"/>
            </p:cNvPicPr>
            <p:nvPr/>
          </p:nvPicPr>
          <p:blipFill>
            <a:blip r:embed="rId3" cstate="print"/>
            <a:stretch>
              <a:fillRect/>
            </a:stretch>
          </p:blipFill>
          <p:spPr>
            <a:xfrm>
              <a:off x="7876158" y="4943858"/>
              <a:ext cx="2317292" cy="743641"/>
            </a:xfrm>
            <a:prstGeom prst="rect">
              <a:avLst/>
            </a:prstGeom>
          </p:spPr>
        </p:pic>
      </p:grpSp>
      <p:pic>
        <p:nvPicPr>
          <p:cNvPr id="18" name="Grafik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63822" y="5534699"/>
            <a:ext cx="5088240" cy="806918"/>
          </a:xfrm>
          <a:prstGeom prst="rect">
            <a:avLst/>
          </a:prstGeom>
        </p:spPr>
      </p:pic>
    </p:spTree>
    <p:extLst>
      <p:ext uri="{BB962C8B-B14F-4D97-AF65-F5344CB8AC3E}">
        <p14:creationId xmlns:p14="http://schemas.microsoft.com/office/powerpoint/2010/main" val="2668430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 Potenzialanalyse</a:t>
            </a:r>
            <a:endParaRPr lang="de-DE" b="1" dirty="0"/>
          </a:p>
        </p:txBody>
      </p:sp>
      <p:sp>
        <p:nvSpPr>
          <p:cNvPr id="3" name="Inhaltsplatzhalter 2"/>
          <p:cNvSpPr>
            <a:spLocks noGrp="1"/>
          </p:cNvSpPr>
          <p:nvPr>
            <p:ph idx="1"/>
          </p:nvPr>
        </p:nvSpPr>
        <p:spPr/>
        <p:txBody>
          <a:bodyPr>
            <a:normAutofit lnSpcReduction="10000"/>
          </a:bodyPr>
          <a:lstStyle/>
          <a:p>
            <a:pPr>
              <a:lnSpc>
                <a:spcPct val="120000"/>
              </a:lnSpc>
            </a:pPr>
            <a:r>
              <a:rPr lang="de-DE" dirty="0" smtClean="0">
                <a:sym typeface="Wingdings" panose="05000000000000000000" pitchFamily="2" charset="2"/>
              </a:rPr>
              <a:t>ZIEL:  Unterstützung, </a:t>
            </a:r>
            <a:r>
              <a:rPr lang="de-DE" dirty="0" smtClean="0"/>
              <a:t>die </a:t>
            </a:r>
            <a:r>
              <a:rPr lang="de-DE" dirty="0"/>
              <a:t>eigenen Stärken, Fähigkeiten und Interessen </a:t>
            </a:r>
            <a:r>
              <a:rPr lang="de-DE" dirty="0" smtClean="0"/>
              <a:t>genauer zu </a:t>
            </a:r>
            <a:r>
              <a:rPr lang="de-DE" dirty="0"/>
              <a:t>erkennen</a:t>
            </a:r>
            <a:r>
              <a:rPr lang="de-DE" dirty="0" smtClean="0"/>
              <a:t>, </a:t>
            </a:r>
            <a:r>
              <a:rPr lang="de-DE" dirty="0"/>
              <a:t>zu benennen und das Selbstbewusstsein zu </a:t>
            </a:r>
            <a:r>
              <a:rPr lang="de-DE" dirty="0" smtClean="0"/>
              <a:t>stärken.</a:t>
            </a:r>
          </a:p>
          <a:p>
            <a:pPr>
              <a:lnSpc>
                <a:spcPct val="120000"/>
              </a:lnSpc>
            </a:pPr>
            <a:r>
              <a:rPr lang="de-DE" dirty="0" smtClean="0"/>
              <a:t>Die Potenzialanalyse zeigt keine Defizite auf, sondern hebt eigene Stärken hervor. </a:t>
            </a:r>
          </a:p>
          <a:p>
            <a:pPr>
              <a:lnSpc>
                <a:spcPct val="120000"/>
              </a:lnSpc>
            </a:pPr>
            <a:r>
              <a:rPr lang="de-DE" dirty="0" smtClean="0"/>
              <a:t>Die Durchführung gliedert sich in eine eintägige außerschulische Beobachtung der Schülerinnen und Schüler und ein Auswertegespräch in der Schule.</a:t>
            </a:r>
          </a:p>
          <a:p>
            <a:pPr>
              <a:lnSpc>
                <a:spcPct val="120000"/>
              </a:lnSpc>
            </a:pPr>
            <a:endParaRPr lang="de-DE" dirty="0" smtClean="0"/>
          </a:p>
          <a:p>
            <a:pPr>
              <a:lnSpc>
                <a:spcPct val="120000"/>
              </a:lnSpc>
            </a:pPr>
            <a:endParaRPr lang="de-DE" dirty="0" smtClean="0"/>
          </a:p>
          <a:p>
            <a:pPr>
              <a:lnSpc>
                <a:spcPct val="150000"/>
              </a:lnSpc>
            </a:pPr>
            <a:endParaRPr lang="de-DE" dirty="0" smtClean="0"/>
          </a:p>
          <a:p>
            <a:pPr>
              <a:lnSpc>
                <a:spcPct val="150000"/>
              </a:lnSpc>
            </a:pPr>
            <a:endParaRPr lang="de-DE" dirty="0"/>
          </a:p>
        </p:txBody>
      </p:sp>
      <p:pic>
        <p:nvPicPr>
          <p:cNvPr id="5" name="Grafik 4" descr="Logo_NRW_KAOA_RZ_RGB72dpi_2013-07-2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65" y="230188"/>
            <a:ext cx="1114697" cy="501332"/>
          </a:xfrm>
          <a:prstGeom prst="rect">
            <a:avLst/>
          </a:prstGeom>
          <a:noFill/>
          <a:ln>
            <a:noFill/>
          </a:ln>
        </p:spPr>
      </p:pic>
      <p:sp>
        <p:nvSpPr>
          <p:cNvPr id="6" name="Foliennummernplatzhalter 5"/>
          <p:cNvSpPr>
            <a:spLocks noGrp="1"/>
          </p:cNvSpPr>
          <p:nvPr>
            <p:ph type="sldNum" sz="quarter" idx="12"/>
          </p:nvPr>
        </p:nvSpPr>
        <p:spPr/>
        <p:txBody>
          <a:bodyPr/>
          <a:lstStyle/>
          <a:p>
            <a:fld id="{5088C665-9629-4FBC-8372-4BFD50761ACA}" type="slidenum">
              <a:rPr lang="de-DE" smtClean="0"/>
              <a:pPr/>
              <a:t>2</a:t>
            </a:fld>
            <a:endParaRPr lang="de-DE"/>
          </a:p>
        </p:txBody>
      </p:sp>
      <p:pic>
        <p:nvPicPr>
          <p:cNvPr id="10" name="Grafik 9"/>
          <p:cNvPicPr>
            <a:picLocks noChangeAspect="1"/>
          </p:cNvPicPr>
          <p:nvPr/>
        </p:nvPicPr>
        <p:blipFill>
          <a:blip r:embed="rId4" cstate="print"/>
          <a:stretch>
            <a:fillRect/>
          </a:stretch>
        </p:blipFill>
        <p:spPr>
          <a:xfrm>
            <a:off x="10063098" y="230188"/>
            <a:ext cx="1905787" cy="611585"/>
          </a:xfrm>
          <a:prstGeom prst="rect">
            <a:avLst/>
          </a:prstGeom>
        </p:spPr>
      </p:pic>
    </p:spTree>
    <p:extLst>
      <p:ext uri="{BB962C8B-B14F-4D97-AF65-F5344CB8AC3E}">
        <p14:creationId xmlns:p14="http://schemas.microsoft.com/office/powerpoint/2010/main" val="907528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 Potenzialanalyse</a:t>
            </a:r>
            <a:endParaRPr lang="de-DE" b="1" dirty="0"/>
          </a:p>
        </p:txBody>
      </p:sp>
      <p:sp>
        <p:nvSpPr>
          <p:cNvPr id="3" name="Inhaltsplatzhalter 2"/>
          <p:cNvSpPr>
            <a:spLocks noGrp="1"/>
          </p:cNvSpPr>
          <p:nvPr>
            <p:ph idx="1"/>
          </p:nvPr>
        </p:nvSpPr>
        <p:spPr/>
        <p:txBody>
          <a:bodyPr>
            <a:normAutofit fontScale="92500" lnSpcReduction="20000"/>
          </a:bodyPr>
          <a:lstStyle/>
          <a:p>
            <a:pPr>
              <a:lnSpc>
                <a:spcPct val="120000"/>
              </a:lnSpc>
            </a:pPr>
            <a:r>
              <a:rPr lang="de-DE" dirty="0" smtClean="0"/>
              <a:t>Durchführungstermin Beobachtung: 4. bis 7. Dezember 2017 im Klassenverband </a:t>
            </a:r>
          </a:p>
          <a:p>
            <a:pPr>
              <a:lnSpc>
                <a:spcPct val="120000"/>
              </a:lnSpc>
            </a:pPr>
            <a:r>
              <a:rPr lang="de-DE" dirty="0" smtClean="0"/>
              <a:t>Durchführungsort:			        </a:t>
            </a:r>
            <a:r>
              <a:rPr lang="de-DE" i="1" dirty="0" smtClean="0"/>
              <a:t>Bergisches Institut für Weiterbildung</a:t>
            </a:r>
            <a:br>
              <a:rPr lang="de-DE" i="1" dirty="0" smtClean="0"/>
            </a:br>
            <a:r>
              <a:rPr lang="de-DE" i="1" dirty="0" smtClean="0"/>
              <a:t>					        Goerdelerstr. 47, 42651 Solingen</a:t>
            </a:r>
          </a:p>
          <a:p>
            <a:pPr>
              <a:lnSpc>
                <a:spcPct val="120000"/>
              </a:lnSpc>
            </a:pPr>
            <a:r>
              <a:rPr lang="de-DE" dirty="0" smtClean="0"/>
              <a:t>Durchführungszeit:        		        08:30 Uhr bis ca. 14:00 Uhr</a:t>
            </a:r>
          </a:p>
          <a:p>
            <a:pPr>
              <a:lnSpc>
                <a:spcPct val="120000"/>
              </a:lnSpc>
            </a:pPr>
            <a:r>
              <a:rPr lang="de-DE" dirty="0" smtClean="0"/>
              <a:t>Die Schüler absolvieren in Kleingruppen einen Interessentest und sechs handlungsorientierte Arbeitsaufträge/Übungen.</a:t>
            </a:r>
          </a:p>
          <a:p>
            <a:pPr>
              <a:lnSpc>
                <a:spcPct val="120000"/>
              </a:lnSpc>
            </a:pPr>
            <a:r>
              <a:rPr lang="de-DE" dirty="0" smtClean="0"/>
              <a:t>Die Aufgaben </a:t>
            </a:r>
            <a:r>
              <a:rPr lang="de-DE" dirty="0"/>
              <a:t>der Potenzialanalyse </a:t>
            </a:r>
            <a:r>
              <a:rPr lang="de-DE" dirty="0" smtClean="0"/>
              <a:t>sollen </a:t>
            </a:r>
            <a:r>
              <a:rPr lang="de-DE" dirty="0"/>
              <a:t>von den Jugendlichen nicht vorbereitet oder geübt </a:t>
            </a:r>
            <a:r>
              <a:rPr lang="de-DE" dirty="0" smtClean="0"/>
              <a:t>werden!</a:t>
            </a:r>
          </a:p>
          <a:p>
            <a:pPr>
              <a:lnSpc>
                <a:spcPct val="120000"/>
              </a:lnSpc>
            </a:pPr>
            <a:endParaRPr lang="de-DE" dirty="0" smtClean="0"/>
          </a:p>
          <a:p>
            <a:endParaRPr lang="de-DE" dirty="0" smtClean="0"/>
          </a:p>
          <a:p>
            <a:endParaRPr lang="de-DE" dirty="0"/>
          </a:p>
        </p:txBody>
      </p:sp>
      <p:sp>
        <p:nvSpPr>
          <p:cNvPr id="6" name="Foliennummernplatzhalter 5"/>
          <p:cNvSpPr>
            <a:spLocks noGrp="1"/>
          </p:cNvSpPr>
          <p:nvPr>
            <p:ph type="sldNum" sz="quarter" idx="12"/>
          </p:nvPr>
        </p:nvSpPr>
        <p:spPr/>
        <p:txBody>
          <a:bodyPr/>
          <a:lstStyle/>
          <a:p>
            <a:fld id="{5088C665-9629-4FBC-8372-4BFD50761ACA}" type="slidenum">
              <a:rPr lang="de-DE" smtClean="0"/>
              <a:pPr/>
              <a:t>3</a:t>
            </a:fld>
            <a:endParaRPr lang="de-DE"/>
          </a:p>
        </p:txBody>
      </p:sp>
      <p:pic>
        <p:nvPicPr>
          <p:cNvPr id="11" name="Grafik 10" descr="Logo_NRW_KAOA_RZ_RGB72dpi_2013-07-2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65" y="230188"/>
            <a:ext cx="1114697" cy="501332"/>
          </a:xfrm>
          <a:prstGeom prst="rect">
            <a:avLst/>
          </a:prstGeom>
          <a:noFill/>
          <a:ln>
            <a:noFill/>
          </a:ln>
        </p:spPr>
      </p:pic>
      <p:pic>
        <p:nvPicPr>
          <p:cNvPr id="12" name="Grafik 11"/>
          <p:cNvPicPr>
            <a:picLocks noChangeAspect="1"/>
          </p:cNvPicPr>
          <p:nvPr/>
        </p:nvPicPr>
        <p:blipFill>
          <a:blip r:embed="rId4" cstate="print"/>
          <a:stretch>
            <a:fillRect/>
          </a:stretch>
        </p:blipFill>
        <p:spPr>
          <a:xfrm>
            <a:off x="10016248" y="230188"/>
            <a:ext cx="1905787" cy="611585"/>
          </a:xfrm>
          <a:prstGeom prst="rect">
            <a:avLst/>
          </a:prstGeom>
        </p:spPr>
      </p:pic>
    </p:spTree>
    <p:extLst>
      <p:ext uri="{BB962C8B-B14F-4D97-AF65-F5344CB8AC3E}">
        <p14:creationId xmlns:p14="http://schemas.microsoft.com/office/powerpoint/2010/main" val="2878755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Potenzialanalyse</a:t>
            </a:r>
            <a:endParaRPr lang="de-DE" b="1" dirty="0"/>
          </a:p>
        </p:txBody>
      </p:sp>
      <p:sp>
        <p:nvSpPr>
          <p:cNvPr id="3" name="Inhaltsplatzhalter 2"/>
          <p:cNvSpPr>
            <a:spLocks noGrp="1"/>
          </p:cNvSpPr>
          <p:nvPr>
            <p:ph idx="1"/>
          </p:nvPr>
        </p:nvSpPr>
        <p:spPr>
          <a:xfrm>
            <a:off x="838200" y="1825625"/>
            <a:ext cx="10598834" cy="4351338"/>
          </a:xfrm>
        </p:spPr>
        <p:txBody>
          <a:bodyPr>
            <a:normAutofit fontScale="92500" lnSpcReduction="20000"/>
          </a:bodyPr>
          <a:lstStyle/>
          <a:p>
            <a:pPr>
              <a:lnSpc>
                <a:spcPct val="120000"/>
              </a:lnSpc>
            </a:pPr>
            <a:r>
              <a:rPr lang="de-DE" dirty="0" smtClean="0"/>
              <a:t> Ein geschultes Beobachterteam mit hoher pädagogischer Kompetenz betreut und berät die Schülerinnen und Schüler in Kleingruppen.</a:t>
            </a:r>
          </a:p>
          <a:p>
            <a:pPr>
              <a:lnSpc>
                <a:spcPct val="120000"/>
              </a:lnSpc>
            </a:pPr>
            <a:r>
              <a:rPr lang="de-DE" dirty="0" smtClean="0"/>
              <a:t>Beobachtet werden die Bereiche:</a:t>
            </a:r>
            <a:br>
              <a:rPr lang="de-DE" dirty="0" smtClean="0"/>
            </a:br>
            <a:r>
              <a:rPr lang="de-DE" dirty="0" smtClean="0"/>
              <a:t>	- fachliche Kompetenz</a:t>
            </a:r>
            <a:br>
              <a:rPr lang="de-DE" dirty="0" smtClean="0"/>
            </a:br>
            <a:r>
              <a:rPr lang="de-DE" dirty="0" smtClean="0"/>
              <a:t>	- personale Kompetenz</a:t>
            </a:r>
            <a:br>
              <a:rPr lang="de-DE" dirty="0" smtClean="0"/>
            </a:br>
            <a:r>
              <a:rPr lang="de-DE" dirty="0" smtClean="0"/>
              <a:t>	- soziale Kompetenz</a:t>
            </a:r>
            <a:br>
              <a:rPr lang="de-DE" dirty="0" smtClean="0"/>
            </a:br>
            <a:r>
              <a:rPr lang="de-DE" dirty="0" smtClean="0"/>
              <a:t>	- methodische Kompetenz</a:t>
            </a:r>
          </a:p>
          <a:p>
            <a:pPr>
              <a:lnSpc>
                <a:spcPct val="120000"/>
              </a:lnSpc>
            </a:pPr>
            <a:r>
              <a:rPr lang="de-DE" dirty="0" smtClean="0"/>
              <a:t>Die „Düsseldorfer Potenzialanalyse“ verknüpft die Kompetenzbereiche mit den sechs Orientierungen nach John L. Holland (RIASEC-Modell):</a:t>
            </a:r>
            <a:br>
              <a:rPr lang="de-DE" dirty="0" smtClean="0"/>
            </a:br>
            <a:endParaRPr lang="de-DE" dirty="0" smtClean="0"/>
          </a:p>
          <a:p>
            <a:pPr>
              <a:lnSpc>
                <a:spcPct val="120000"/>
              </a:lnSpc>
            </a:pPr>
            <a:endParaRPr lang="de-DE" dirty="0" smtClean="0"/>
          </a:p>
          <a:p>
            <a:pPr>
              <a:lnSpc>
                <a:spcPct val="150000"/>
              </a:lnSpc>
            </a:pPr>
            <a:endParaRPr lang="de-DE" dirty="0" smtClean="0"/>
          </a:p>
          <a:p>
            <a:pPr>
              <a:lnSpc>
                <a:spcPct val="150000"/>
              </a:lnSpc>
            </a:pPr>
            <a:endParaRPr lang="de-DE" dirty="0"/>
          </a:p>
        </p:txBody>
      </p:sp>
      <p:pic>
        <p:nvPicPr>
          <p:cNvPr id="5" name="Grafik 4" descr="Logo_NRW_KAOA_RZ_RGB72dpi_2013-07-2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65" y="230188"/>
            <a:ext cx="1114697" cy="501332"/>
          </a:xfrm>
          <a:prstGeom prst="rect">
            <a:avLst/>
          </a:prstGeom>
          <a:noFill/>
          <a:ln>
            <a:noFill/>
          </a:ln>
        </p:spPr>
      </p:pic>
      <p:sp>
        <p:nvSpPr>
          <p:cNvPr id="6" name="Foliennummernplatzhalter 5"/>
          <p:cNvSpPr>
            <a:spLocks noGrp="1"/>
          </p:cNvSpPr>
          <p:nvPr>
            <p:ph type="sldNum" sz="quarter" idx="12"/>
          </p:nvPr>
        </p:nvSpPr>
        <p:spPr/>
        <p:txBody>
          <a:bodyPr/>
          <a:lstStyle/>
          <a:p>
            <a:fld id="{5088C665-9629-4FBC-8372-4BFD50761ACA}" type="slidenum">
              <a:rPr lang="de-DE" smtClean="0"/>
              <a:pPr/>
              <a:t>4</a:t>
            </a:fld>
            <a:endParaRPr lang="de-DE"/>
          </a:p>
        </p:txBody>
      </p:sp>
      <p:pic>
        <p:nvPicPr>
          <p:cNvPr id="10" name="Grafik 9"/>
          <p:cNvPicPr>
            <a:picLocks noChangeAspect="1"/>
          </p:cNvPicPr>
          <p:nvPr/>
        </p:nvPicPr>
        <p:blipFill>
          <a:blip r:embed="rId4" cstate="print"/>
          <a:stretch>
            <a:fillRect/>
          </a:stretch>
        </p:blipFill>
        <p:spPr>
          <a:xfrm>
            <a:off x="10016248" y="230188"/>
            <a:ext cx="1905787" cy="611585"/>
          </a:xfrm>
          <a:prstGeom prst="rect">
            <a:avLst/>
          </a:prstGeom>
        </p:spPr>
      </p:pic>
    </p:spTree>
    <p:extLst>
      <p:ext uri="{BB962C8B-B14F-4D97-AF65-F5344CB8AC3E}">
        <p14:creationId xmlns:p14="http://schemas.microsoft.com/office/powerpoint/2010/main" val="907528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417377"/>
            <a:ext cx="10515600" cy="1325563"/>
          </a:xfrm>
        </p:spPr>
        <p:txBody>
          <a:bodyPr/>
          <a:lstStyle/>
          <a:p>
            <a:pPr algn="ctr"/>
            <a:r>
              <a:rPr lang="de-DE" b="1" dirty="0" smtClean="0"/>
              <a:t>Die sechs handlungsorientierten Übungen</a:t>
            </a:r>
            <a:endParaRPr lang="de-DE" b="1" dirty="0"/>
          </a:p>
        </p:txBody>
      </p:sp>
      <p:pic>
        <p:nvPicPr>
          <p:cNvPr id="4" name="Inhaltsplatzhalter 3"/>
          <p:cNvPicPr>
            <a:picLocks noGrp="1" noChangeAspect="1"/>
          </p:cNvPicPr>
          <p:nvPr>
            <p:ph idx="1"/>
          </p:nvPr>
        </p:nvPicPr>
        <p:blipFill>
          <a:blip r:embed="rId3" cstate="print"/>
          <a:stretch>
            <a:fillRect/>
          </a:stretch>
        </p:blipFill>
        <p:spPr>
          <a:xfrm>
            <a:off x="2560321" y="1742940"/>
            <a:ext cx="6479708" cy="4705068"/>
          </a:xfrm>
          <a:prstGeom prst="rect">
            <a:avLst/>
          </a:prstGeom>
        </p:spPr>
      </p:pic>
      <p:sp>
        <p:nvSpPr>
          <p:cNvPr id="7" name="Foliennummernplatzhalter 6"/>
          <p:cNvSpPr>
            <a:spLocks noGrp="1"/>
          </p:cNvSpPr>
          <p:nvPr>
            <p:ph type="sldNum" sz="quarter" idx="12"/>
          </p:nvPr>
        </p:nvSpPr>
        <p:spPr/>
        <p:txBody>
          <a:bodyPr/>
          <a:lstStyle/>
          <a:p>
            <a:fld id="{5088C665-9629-4FBC-8372-4BFD50761ACA}" type="slidenum">
              <a:rPr lang="de-DE" smtClean="0"/>
              <a:pPr/>
              <a:t>5</a:t>
            </a:fld>
            <a:endParaRPr lang="de-DE"/>
          </a:p>
        </p:txBody>
      </p:sp>
      <p:pic>
        <p:nvPicPr>
          <p:cNvPr id="12" name="Grafik 11" descr="Logo_NRW_KAOA_RZ_RGB72dpi_2013-07-2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965" y="230188"/>
            <a:ext cx="1114697" cy="501332"/>
          </a:xfrm>
          <a:prstGeom prst="rect">
            <a:avLst/>
          </a:prstGeom>
          <a:noFill/>
          <a:ln>
            <a:noFill/>
          </a:ln>
        </p:spPr>
      </p:pic>
      <p:pic>
        <p:nvPicPr>
          <p:cNvPr id="13" name="Grafik 12"/>
          <p:cNvPicPr>
            <a:picLocks noChangeAspect="1"/>
          </p:cNvPicPr>
          <p:nvPr/>
        </p:nvPicPr>
        <p:blipFill>
          <a:blip r:embed="rId5" cstate="print"/>
          <a:stretch>
            <a:fillRect/>
          </a:stretch>
        </p:blipFill>
        <p:spPr>
          <a:xfrm>
            <a:off x="10016248" y="230188"/>
            <a:ext cx="1905787" cy="611585"/>
          </a:xfrm>
          <a:prstGeom prst="rect">
            <a:avLst/>
          </a:prstGeom>
        </p:spPr>
      </p:pic>
    </p:spTree>
    <p:extLst>
      <p:ext uri="{BB962C8B-B14F-4D97-AF65-F5344CB8AC3E}">
        <p14:creationId xmlns:p14="http://schemas.microsoft.com/office/powerpoint/2010/main" val="12473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Beispiel: Übung Verkaufen</a:t>
            </a:r>
            <a:endParaRPr lang="de-DE" b="1" dirty="0"/>
          </a:p>
        </p:txBody>
      </p:sp>
      <p:pic>
        <p:nvPicPr>
          <p:cNvPr id="1026" name="Picture 2" descr="Düsseldorfer Potenzialanaly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5890" y="1559275"/>
            <a:ext cx="4027052" cy="4617688"/>
          </a:xfrm>
          <a:prstGeom prst="rect">
            <a:avLst/>
          </a:prstGeom>
          <a:noFill/>
          <a:extLst>
            <a:ext uri="{909E8E84-426E-40DD-AFC4-6F175D3DCCD1}">
              <a14:hiddenFill xmlns:a14="http://schemas.microsoft.com/office/drawing/2010/main">
                <a:solidFill>
                  <a:srgbClr val="FFFFFF"/>
                </a:solidFill>
              </a14:hiddenFill>
            </a:ext>
          </a:extLst>
        </p:spPr>
      </p:pic>
      <p:sp>
        <p:nvSpPr>
          <p:cNvPr id="9" name="Inhaltsplatzhalter 8"/>
          <p:cNvSpPr>
            <a:spLocks noGrp="1"/>
          </p:cNvSpPr>
          <p:nvPr>
            <p:ph idx="1"/>
          </p:nvPr>
        </p:nvSpPr>
        <p:spPr/>
        <p:txBody>
          <a:bodyPr>
            <a:normAutofit lnSpcReduction="10000"/>
          </a:bodyPr>
          <a:lstStyle/>
          <a:p>
            <a:r>
              <a:rPr lang="de-DE" b="1" dirty="0"/>
              <a:t>Soziale Kompetenz: </a:t>
            </a:r>
            <a:r>
              <a:rPr lang="de-DE" dirty="0" smtClean="0"/>
              <a:t>überzeugen</a:t>
            </a:r>
          </a:p>
          <a:p>
            <a:pPr marL="0" indent="0">
              <a:buNone/>
            </a:pPr>
            <a:r>
              <a:rPr lang="de-DE" dirty="0" smtClean="0">
                <a:sym typeface="Wingdings" panose="05000000000000000000" pitchFamily="2" charset="2"/>
              </a:rPr>
              <a:t> </a:t>
            </a:r>
            <a:r>
              <a:rPr lang="de-DE" dirty="0" smtClean="0"/>
              <a:t>Eigeninitiative</a:t>
            </a:r>
          </a:p>
          <a:p>
            <a:pPr>
              <a:buFont typeface="Wingdings" panose="05000000000000000000" pitchFamily="2" charset="2"/>
              <a:buChar char="à"/>
            </a:pPr>
            <a:r>
              <a:rPr lang="de-DE" dirty="0"/>
              <a:t> </a:t>
            </a:r>
            <a:r>
              <a:rPr lang="de-DE" dirty="0" smtClean="0"/>
              <a:t>Kontaktfähigkeit</a:t>
            </a:r>
            <a:endParaRPr lang="de-DE" dirty="0"/>
          </a:p>
          <a:p>
            <a:pPr>
              <a:buFont typeface="Wingdings" panose="05000000000000000000" pitchFamily="2" charset="2"/>
              <a:buChar char="à"/>
            </a:pPr>
            <a:r>
              <a:rPr lang="de-DE" dirty="0" smtClean="0"/>
              <a:t> Überzeugungsvermögen</a:t>
            </a:r>
          </a:p>
          <a:p>
            <a:pPr>
              <a:buFont typeface="Wingdings" panose="05000000000000000000" pitchFamily="2" charset="2"/>
              <a:buChar char="à"/>
            </a:pPr>
            <a:endParaRPr lang="de-DE" dirty="0"/>
          </a:p>
          <a:p>
            <a:r>
              <a:rPr lang="de-DE" b="1" dirty="0" smtClean="0"/>
              <a:t>Methodenkompetenz</a:t>
            </a:r>
            <a:r>
              <a:rPr lang="de-DE" dirty="0" smtClean="0"/>
              <a:t>: organisieren</a:t>
            </a:r>
          </a:p>
          <a:p>
            <a:pPr>
              <a:buFont typeface="Wingdings" panose="05000000000000000000" pitchFamily="2" charset="2"/>
              <a:buChar char="à"/>
            </a:pPr>
            <a:r>
              <a:rPr lang="de-DE" dirty="0" smtClean="0"/>
              <a:t> Informationskompetenz</a:t>
            </a:r>
          </a:p>
          <a:p>
            <a:pPr>
              <a:buFont typeface="Wingdings" panose="05000000000000000000" pitchFamily="2" charset="2"/>
              <a:buChar char="à"/>
            </a:pPr>
            <a:r>
              <a:rPr lang="de-DE" dirty="0" smtClean="0"/>
              <a:t> Rechnerisches Denken</a:t>
            </a:r>
          </a:p>
          <a:p>
            <a:pPr>
              <a:buFont typeface="Wingdings" panose="05000000000000000000" pitchFamily="2" charset="2"/>
              <a:buChar char="à"/>
            </a:pPr>
            <a:r>
              <a:rPr lang="de-DE" dirty="0" smtClean="0"/>
              <a:t> Planungskompetenz</a:t>
            </a:r>
          </a:p>
        </p:txBody>
      </p:sp>
      <p:sp>
        <p:nvSpPr>
          <p:cNvPr id="10" name="Foliennummernplatzhalter 9"/>
          <p:cNvSpPr>
            <a:spLocks noGrp="1"/>
          </p:cNvSpPr>
          <p:nvPr>
            <p:ph type="sldNum" sz="quarter" idx="12"/>
          </p:nvPr>
        </p:nvSpPr>
        <p:spPr/>
        <p:txBody>
          <a:bodyPr/>
          <a:lstStyle/>
          <a:p>
            <a:fld id="{5088C665-9629-4FBC-8372-4BFD50761ACA}" type="slidenum">
              <a:rPr lang="de-DE" smtClean="0"/>
              <a:pPr/>
              <a:t>6</a:t>
            </a:fld>
            <a:endParaRPr lang="de-DE"/>
          </a:p>
        </p:txBody>
      </p:sp>
      <p:pic>
        <p:nvPicPr>
          <p:cNvPr id="16" name="Grafik 15" descr="Logo_NRW_KAOA_RZ_RGB72dpi_2013-07-2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965" y="230188"/>
            <a:ext cx="1114697" cy="501332"/>
          </a:xfrm>
          <a:prstGeom prst="rect">
            <a:avLst/>
          </a:prstGeom>
          <a:noFill/>
          <a:ln>
            <a:noFill/>
          </a:ln>
        </p:spPr>
      </p:pic>
      <p:pic>
        <p:nvPicPr>
          <p:cNvPr id="11" name="Grafik 10"/>
          <p:cNvPicPr>
            <a:picLocks noChangeAspect="1"/>
          </p:cNvPicPr>
          <p:nvPr/>
        </p:nvPicPr>
        <p:blipFill>
          <a:blip r:embed="rId5" cstate="print"/>
          <a:stretch>
            <a:fillRect/>
          </a:stretch>
        </p:blipFill>
        <p:spPr>
          <a:xfrm>
            <a:off x="10016248" y="230188"/>
            <a:ext cx="1905787" cy="611585"/>
          </a:xfrm>
          <a:prstGeom prst="rect">
            <a:avLst/>
          </a:prstGeom>
        </p:spPr>
      </p:pic>
    </p:spTree>
    <p:extLst>
      <p:ext uri="{BB962C8B-B14F-4D97-AF65-F5344CB8AC3E}">
        <p14:creationId xmlns:p14="http://schemas.microsoft.com/office/powerpoint/2010/main" val="4185472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Auswertung</a:t>
            </a:r>
            <a:endParaRPr lang="de-DE" b="1" dirty="0"/>
          </a:p>
        </p:txBody>
      </p:sp>
      <p:sp>
        <p:nvSpPr>
          <p:cNvPr id="3" name="Inhaltsplatzhalter 2"/>
          <p:cNvSpPr>
            <a:spLocks noGrp="1"/>
          </p:cNvSpPr>
          <p:nvPr>
            <p:ph idx="1"/>
          </p:nvPr>
        </p:nvSpPr>
        <p:spPr/>
        <p:txBody>
          <a:bodyPr>
            <a:normAutofit/>
          </a:bodyPr>
          <a:lstStyle/>
          <a:p>
            <a:pPr>
              <a:lnSpc>
                <a:spcPct val="120000"/>
              </a:lnSpc>
            </a:pPr>
            <a:r>
              <a:rPr lang="de-DE" dirty="0" smtClean="0"/>
              <a:t>Das Auswertungsgespräch findet in der Schule statt; Eltern sind eingeladen ihre Kinder zu begleiten und zu unterstützen</a:t>
            </a:r>
          </a:p>
          <a:p>
            <a:pPr>
              <a:lnSpc>
                <a:spcPct val="120000"/>
              </a:lnSpc>
            </a:pPr>
            <a:r>
              <a:rPr lang="de-DE" dirty="0"/>
              <a:t>Ergebnisse der Potenzialanalyse </a:t>
            </a:r>
            <a:r>
              <a:rPr lang="de-DE" dirty="0" smtClean="0"/>
              <a:t>benennen die </a:t>
            </a:r>
            <a:r>
              <a:rPr lang="de-DE" dirty="0"/>
              <a:t>bei der Durchführung </a:t>
            </a:r>
            <a:r>
              <a:rPr lang="de-DE" dirty="0" smtClean="0"/>
              <a:t>gezeigten </a:t>
            </a:r>
            <a:r>
              <a:rPr lang="de-DE" dirty="0"/>
              <a:t>Stärken und </a:t>
            </a:r>
            <a:r>
              <a:rPr lang="de-DE" dirty="0" smtClean="0"/>
              <a:t>Fähigkeiten der Schülerinnen und Schüler</a:t>
            </a:r>
          </a:p>
          <a:p>
            <a:pPr>
              <a:lnSpc>
                <a:spcPct val="120000"/>
              </a:lnSpc>
            </a:pPr>
            <a:r>
              <a:rPr lang="de-DE" dirty="0" smtClean="0"/>
              <a:t>Ergebnisse bieten ein breites Feld für die weitere Orientierung an</a:t>
            </a:r>
          </a:p>
          <a:p>
            <a:pPr>
              <a:lnSpc>
                <a:spcPct val="120000"/>
              </a:lnSpc>
            </a:pPr>
            <a:r>
              <a:rPr lang="de-DE" dirty="0" smtClean="0"/>
              <a:t>Wichtig: keine Vorfestlegung auf einen bestimmten Beruf!</a:t>
            </a:r>
          </a:p>
          <a:p>
            <a:pPr>
              <a:lnSpc>
                <a:spcPct val="120000"/>
              </a:lnSpc>
            </a:pPr>
            <a:r>
              <a:rPr lang="de-DE" dirty="0" smtClean="0"/>
              <a:t>Selbstreflexion der Schüler/-innen wird gefördert</a:t>
            </a:r>
          </a:p>
          <a:p>
            <a:endParaRPr lang="de-DE" dirty="0"/>
          </a:p>
        </p:txBody>
      </p:sp>
      <p:sp>
        <p:nvSpPr>
          <p:cNvPr id="6" name="Foliennummernplatzhalter 5"/>
          <p:cNvSpPr>
            <a:spLocks noGrp="1"/>
          </p:cNvSpPr>
          <p:nvPr>
            <p:ph type="sldNum" sz="quarter" idx="12"/>
          </p:nvPr>
        </p:nvSpPr>
        <p:spPr/>
        <p:txBody>
          <a:bodyPr/>
          <a:lstStyle/>
          <a:p>
            <a:fld id="{5088C665-9629-4FBC-8372-4BFD50761ACA}" type="slidenum">
              <a:rPr lang="de-DE" smtClean="0"/>
              <a:pPr/>
              <a:t>7</a:t>
            </a:fld>
            <a:endParaRPr lang="de-DE"/>
          </a:p>
        </p:txBody>
      </p:sp>
      <p:pic>
        <p:nvPicPr>
          <p:cNvPr id="11" name="Grafik 10" descr="Logo_NRW_KAOA_RZ_RGB72dpi_2013-07-2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65" y="230188"/>
            <a:ext cx="1114697" cy="501332"/>
          </a:xfrm>
          <a:prstGeom prst="rect">
            <a:avLst/>
          </a:prstGeom>
          <a:noFill/>
          <a:ln>
            <a:noFill/>
          </a:ln>
        </p:spPr>
      </p:pic>
      <p:pic>
        <p:nvPicPr>
          <p:cNvPr id="12" name="Grafik 11"/>
          <p:cNvPicPr>
            <a:picLocks noChangeAspect="1"/>
          </p:cNvPicPr>
          <p:nvPr/>
        </p:nvPicPr>
        <p:blipFill>
          <a:blip r:embed="rId4" cstate="print"/>
          <a:stretch>
            <a:fillRect/>
          </a:stretch>
        </p:blipFill>
        <p:spPr>
          <a:xfrm>
            <a:off x="10016248" y="230188"/>
            <a:ext cx="1905787" cy="611585"/>
          </a:xfrm>
          <a:prstGeom prst="rect">
            <a:avLst/>
          </a:prstGeom>
        </p:spPr>
      </p:pic>
    </p:spTree>
    <p:extLst>
      <p:ext uri="{BB962C8B-B14F-4D97-AF65-F5344CB8AC3E}">
        <p14:creationId xmlns:p14="http://schemas.microsoft.com/office/powerpoint/2010/main" val="812652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Auswertung</a:t>
            </a:r>
            <a:endParaRPr lang="de-DE" b="1" dirty="0"/>
          </a:p>
        </p:txBody>
      </p:sp>
      <p:sp>
        <p:nvSpPr>
          <p:cNvPr id="3" name="Inhaltsplatzhalter 2"/>
          <p:cNvSpPr>
            <a:spLocks noGrp="1"/>
          </p:cNvSpPr>
          <p:nvPr>
            <p:ph idx="1"/>
          </p:nvPr>
        </p:nvSpPr>
        <p:spPr/>
        <p:txBody>
          <a:bodyPr>
            <a:normAutofit fontScale="92500" lnSpcReduction="20000"/>
          </a:bodyPr>
          <a:lstStyle/>
          <a:p>
            <a:pPr marL="0" indent="0">
              <a:lnSpc>
                <a:spcPct val="120000"/>
              </a:lnSpc>
              <a:buNone/>
            </a:pPr>
            <a:r>
              <a:rPr lang="de-DE" dirty="0" smtClean="0"/>
              <a:t>Inhalt des vierseitigen Zertifikates:</a:t>
            </a:r>
          </a:p>
          <a:p>
            <a:pPr lvl="1">
              <a:lnSpc>
                <a:spcPct val="120000"/>
              </a:lnSpc>
            </a:pPr>
            <a:r>
              <a:rPr lang="de-DE" sz="2800" dirty="0" smtClean="0"/>
              <a:t>Erläuterung gezeigter berufsübergreifender Schlüsselkompetenzen</a:t>
            </a:r>
            <a:br>
              <a:rPr lang="de-DE" sz="2800" dirty="0" smtClean="0"/>
            </a:br>
            <a:r>
              <a:rPr lang="de-DE" sz="2800" dirty="0" smtClean="0"/>
              <a:t>(fachliche, personale, soziale und methodische Kompetenz)</a:t>
            </a:r>
          </a:p>
          <a:p>
            <a:pPr lvl="1">
              <a:lnSpc>
                <a:spcPct val="120000"/>
              </a:lnSpc>
            </a:pPr>
            <a:r>
              <a:rPr lang="de-DE" sz="2800" dirty="0" smtClean="0"/>
              <a:t>drei besonders starke Fähigkeiten/persönliche Stärken</a:t>
            </a:r>
          </a:p>
          <a:p>
            <a:pPr lvl="1">
              <a:lnSpc>
                <a:spcPct val="120000"/>
              </a:lnSpc>
            </a:pPr>
            <a:r>
              <a:rPr lang="de-DE" sz="2800" dirty="0" smtClean="0"/>
              <a:t>stärkste </a:t>
            </a:r>
            <a:r>
              <a:rPr lang="de-DE" sz="2800" dirty="0"/>
              <a:t>b</a:t>
            </a:r>
            <a:r>
              <a:rPr lang="de-DE" sz="2800" dirty="0" smtClean="0"/>
              <a:t>erufsübergreifende Schlüsselkompetenz</a:t>
            </a:r>
          </a:p>
          <a:p>
            <a:pPr lvl="1">
              <a:lnSpc>
                <a:spcPct val="120000"/>
              </a:lnSpc>
            </a:pPr>
            <a:r>
              <a:rPr lang="de-DE" sz="2800" dirty="0" smtClean="0"/>
              <a:t>die beiden stärksten Übungen</a:t>
            </a:r>
          </a:p>
          <a:p>
            <a:pPr lvl="1">
              <a:lnSpc>
                <a:spcPct val="120000"/>
              </a:lnSpc>
            </a:pPr>
            <a:r>
              <a:rPr lang="de-DE" sz="2800" dirty="0" smtClean="0"/>
              <a:t>Ergebnisse Interessen-Fragebogen</a:t>
            </a:r>
          </a:p>
          <a:p>
            <a:pPr lvl="1"/>
            <a:endParaRPr lang="de-DE" dirty="0"/>
          </a:p>
          <a:p>
            <a:pPr marL="0" lvl="1" indent="0">
              <a:buNone/>
            </a:pPr>
            <a:r>
              <a:rPr lang="de-DE" sz="2800" dirty="0" smtClean="0"/>
              <a:t>Festhalten der Ergebnisse im Portfolioinstrument </a:t>
            </a:r>
          </a:p>
          <a:p>
            <a:pPr marL="0" lvl="1" indent="0">
              <a:buNone/>
            </a:pPr>
            <a:r>
              <a:rPr lang="de-DE" sz="2800" dirty="0" smtClean="0"/>
              <a:t>„Berufswahlpass NRW“</a:t>
            </a:r>
          </a:p>
          <a:p>
            <a:pPr lvl="1"/>
            <a:endParaRPr lang="de-DE" dirty="0" smtClean="0"/>
          </a:p>
        </p:txBody>
      </p:sp>
      <p:sp>
        <p:nvSpPr>
          <p:cNvPr id="6" name="Foliennummernplatzhalter 5"/>
          <p:cNvSpPr>
            <a:spLocks noGrp="1"/>
          </p:cNvSpPr>
          <p:nvPr>
            <p:ph type="sldNum" sz="quarter" idx="12"/>
          </p:nvPr>
        </p:nvSpPr>
        <p:spPr/>
        <p:txBody>
          <a:bodyPr/>
          <a:lstStyle/>
          <a:p>
            <a:fld id="{5088C665-9629-4FBC-8372-4BFD50761ACA}" type="slidenum">
              <a:rPr lang="de-DE" smtClean="0"/>
              <a:pPr/>
              <a:t>8</a:t>
            </a:fld>
            <a:endParaRPr lang="de-DE"/>
          </a:p>
        </p:txBody>
      </p:sp>
      <p:pic>
        <p:nvPicPr>
          <p:cNvPr id="11" name="Grafik 10" descr="Logo_NRW_KAOA_RZ_RGB72dpi_2013-07-2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65" y="230188"/>
            <a:ext cx="1114697" cy="501332"/>
          </a:xfrm>
          <a:prstGeom prst="rect">
            <a:avLst/>
          </a:prstGeom>
          <a:noFill/>
          <a:ln>
            <a:noFill/>
          </a:ln>
        </p:spPr>
      </p:pic>
      <p:pic>
        <p:nvPicPr>
          <p:cNvPr id="12" name="Grafik 11"/>
          <p:cNvPicPr>
            <a:picLocks noChangeAspect="1"/>
          </p:cNvPicPr>
          <p:nvPr/>
        </p:nvPicPr>
        <p:blipFill>
          <a:blip r:embed="rId4" cstate="print"/>
          <a:stretch>
            <a:fillRect/>
          </a:stretch>
        </p:blipFill>
        <p:spPr>
          <a:xfrm>
            <a:off x="10016248" y="230188"/>
            <a:ext cx="1905787" cy="611585"/>
          </a:xfrm>
          <a:prstGeom prst="rect">
            <a:avLst/>
          </a:prstGeom>
        </p:spPr>
      </p:pic>
    </p:spTree>
    <p:extLst>
      <p:ext uri="{BB962C8B-B14F-4D97-AF65-F5344CB8AC3E}">
        <p14:creationId xmlns:p14="http://schemas.microsoft.com/office/powerpoint/2010/main" val="3950073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Zusammenfassung Elterninfo</a:t>
            </a:r>
            <a:endParaRPr lang="de-DE" b="1" dirty="0"/>
          </a:p>
        </p:txBody>
      </p:sp>
      <p:sp>
        <p:nvSpPr>
          <p:cNvPr id="3" name="Inhaltsplatzhalter 2"/>
          <p:cNvSpPr>
            <a:spLocks noGrp="1"/>
          </p:cNvSpPr>
          <p:nvPr>
            <p:ph idx="1"/>
          </p:nvPr>
        </p:nvSpPr>
        <p:spPr/>
        <p:txBody>
          <a:bodyPr>
            <a:normAutofit fontScale="92500" lnSpcReduction="10000"/>
          </a:bodyPr>
          <a:lstStyle/>
          <a:p>
            <a:pPr marL="0" indent="0">
              <a:lnSpc>
                <a:spcPct val="120000"/>
              </a:lnSpc>
              <a:buNone/>
            </a:pPr>
            <a:r>
              <a:rPr lang="de-DE" dirty="0" smtClean="0"/>
              <a:t>für die </a:t>
            </a:r>
            <a:r>
              <a:rPr lang="de-DE" b="1" dirty="0" smtClean="0"/>
              <a:t>Theodor-Heuss-Schule</a:t>
            </a:r>
            <a:endParaRPr lang="de-DE" dirty="0" smtClean="0"/>
          </a:p>
          <a:p>
            <a:pPr marL="0" indent="0">
              <a:lnSpc>
                <a:spcPct val="120000"/>
              </a:lnSpc>
              <a:buNone/>
            </a:pPr>
            <a:r>
              <a:rPr lang="de-DE" sz="2800" dirty="0" smtClean="0"/>
              <a:t>Termine PA: </a:t>
            </a:r>
            <a:r>
              <a:rPr lang="de-DE" dirty="0" smtClean="0"/>
              <a:t>4. bis 7.12.2017</a:t>
            </a:r>
            <a:r>
              <a:rPr lang="de-DE" sz="2800" dirty="0" smtClean="0"/>
              <a:t>; nach Klassen getrennt</a:t>
            </a:r>
            <a:br>
              <a:rPr lang="de-DE" sz="2800" dirty="0" smtClean="0"/>
            </a:br>
            <a:r>
              <a:rPr lang="de-DE" sz="2800" dirty="0" smtClean="0"/>
              <a:t>                      08:30 – ca. 14.00 Uhr, bitte Verpflegung mitbringen</a:t>
            </a:r>
            <a:endParaRPr lang="de-DE" dirty="0" smtClean="0"/>
          </a:p>
          <a:p>
            <a:pPr marL="0" indent="0">
              <a:lnSpc>
                <a:spcPct val="120000"/>
              </a:lnSpc>
              <a:buNone/>
            </a:pPr>
            <a:r>
              <a:rPr lang="de-DE" sz="2800" dirty="0" smtClean="0"/>
              <a:t> Ort:              </a:t>
            </a:r>
            <a:r>
              <a:rPr lang="de-DE" i="1" dirty="0"/>
              <a:t> Goerdelerstr. 47, 42651 Solingen</a:t>
            </a:r>
            <a:endParaRPr lang="de-DE" sz="2800" dirty="0" smtClean="0"/>
          </a:p>
          <a:p>
            <a:pPr marL="0" indent="0">
              <a:lnSpc>
                <a:spcPct val="120000"/>
              </a:lnSpc>
              <a:buNone/>
            </a:pPr>
            <a:r>
              <a:rPr lang="de-DE" dirty="0" smtClean="0"/>
              <a:t>Termine Auswertegespräche: 19./20./21.12.2017</a:t>
            </a:r>
          </a:p>
          <a:p>
            <a:pPr marL="0" indent="0">
              <a:lnSpc>
                <a:spcPct val="120000"/>
              </a:lnSpc>
              <a:buNone/>
            </a:pPr>
            <a:r>
              <a:rPr lang="de-DE" dirty="0" smtClean="0"/>
              <a:t>Ort:                                               in der Schule</a:t>
            </a:r>
            <a:br>
              <a:rPr lang="de-DE" dirty="0" smtClean="0"/>
            </a:br>
            <a:endParaRPr lang="de-DE" dirty="0" smtClean="0"/>
          </a:p>
          <a:p>
            <a:pPr marL="0" indent="0">
              <a:lnSpc>
                <a:spcPct val="120000"/>
              </a:lnSpc>
              <a:buNone/>
            </a:pPr>
            <a:r>
              <a:rPr lang="de-DE" dirty="0" smtClean="0"/>
              <a:t>Kontakt: </a:t>
            </a:r>
            <a:r>
              <a:rPr lang="de-DE" dirty="0" smtClean="0">
                <a:hlinkClick r:id="rId3"/>
              </a:rPr>
              <a:t>timo.flick@biw-online.net</a:t>
            </a:r>
            <a:r>
              <a:rPr lang="de-DE" dirty="0" smtClean="0"/>
              <a:t> ; </a:t>
            </a:r>
            <a:r>
              <a:rPr lang="de-DE" dirty="0" smtClean="0">
                <a:hlinkClick r:id="rId4"/>
              </a:rPr>
              <a:t>sarah.plueckthon@biw-online.net</a:t>
            </a:r>
            <a:endParaRPr lang="de-DE" dirty="0" smtClean="0"/>
          </a:p>
          <a:p>
            <a:pPr marL="0" indent="0">
              <a:lnSpc>
                <a:spcPct val="120000"/>
              </a:lnSpc>
              <a:buNone/>
            </a:pPr>
            <a:endParaRPr lang="de-DE" dirty="0" smtClean="0"/>
          </a:p>
          <a:p>
            <a:pPr marL="0" indent="0">
              <a:lnSpc>
                <a:spcPct val="120000"/>
              </a:lnSpc>
              <a:buNone/>
            </a:pPr>
            <a:endParaRPr lang="de-DE" sz="2800" dirty="0" smtClean="0"/>
          </a:p>
          <a:p>
            <a:pPr lvl="1">
              <a:buNone/>
            </a:pPr>
            <a:endParaRPr lang="de-DE" dirty="0" smtClean="0"/>
          </a:p>
        </p:txBody>
      </p:sp>
      <p:sp>
        <p:nvSpPr>
          <p:cNvPr id="6" name="Foliennummernplatzhalter 5"/>
          <p:cNvSpPr>
            <a:spLocks noGrp="1"/>
          </p:cNvSpPr>
          <p:nvPr>
            <p:ph type="sldNum" sz="quarter" idx="12"/>
          </p:nvPr>
        </p:nvSpPr>
        <p:spPr/>
        <p:txBody>
          <a:bodyPr/>
          <a:lstStyle/>
          <a:p>
            <a:fld id="{5088C665-9629-4FBC-8372-4BFD50761ACA}" type="slidenum">
              <a:rPr lang="de-DE" smtClean="0"/>
              <a:pPr/>
              <a:t>9</a:t>
            </a:fld>
            <a:endParaRPr lang="de-DE"/>
          </a:p>
        </p:txBody>
      </p:sp>
      <p:pic>
        <p:nvPicPr>
          <p:cNvPr id="11" name="Grafik 10" descr="Logo_NRW_KAOA_RZ_RGB72dpi_2013-07-2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9965" y="230188"/>
            <a:ext cx="1114697" cy="501332"/>
          </a:xfrm>
          <a:prstGeom prst="rect">
            <a:avLst/>
          </a:prstGeom>
          <a:noFill/>
          <a:ln>
            <a:noFill/>
          </a:ln>
        </p:spPr>
      </p:pic>
      <p:pic>
        <p:nvPicPr>
          <p:cNvPr id="12" name="Grafik 11"/>
          <p:cNvPicPr>
            <a:picLocks noChangeAspect="1"/>
          </p:cNvPicPr>
          <p:nvPr/>
        </p:nvPicPr>
        <p:blipFill>
          <a:blip r:embed="rId6" cstate="print"/>
          <a:stretch>
            <a:fillRect/>
          </a:stretch>
        </p:blipFill>
        <p:spPr>
          <a:xfrm>
            <a:off x="10016248" y="230188"/>
            <a:ext cx="1905787" cy="611585"/>
          </a:xfrm>
          <a:prstGeom prst="rect">
            <a:avLst/>
          </a:prstGeom>
        </p:spPr>
      </p:pic>
    </p:spTree>
    <p:extLst>
      <p:ext uri="{BB962C8B-B14F-4D97-AF65-F5344CB8AC3E}">
        <p14:creationId xmlns:p14="http://schemas.microsoft.com/office/powerpoint/2010/main" val="3950073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817</Words>
  <Application>Microsoft Office PowerPoint</Application>
  <PresentationFormat>Breitbild</PresentationFormat>
  <Paragraphs>137</Paragraphs>
  <Slides>10</Slides>
  <Notes>10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Wingdings</vt:lpstr>
      <vt:lpstr>Office</vt:lpstr>
      <vt:lpstr>„Kein Abschluss ohne Anschluss“</vt:lpstr>
      <vt:lpstr> Potenzialanalyse</vt:lpstr>
      <vt:lpstr> Potenzialanalyse</vt:lpstr>
      <vt:lpstr>Potenzialanalyse</vt:lpstr>
      <vt:lpstr>Die sechs handlungsorientierten Übungen</vt:lpstr>
      <vt:lpstr>Beispiel: Übung Verkaufen</vt:lpstr>
      <vt:lpstr>Auswertung</vt:lpstr>
      <vt:lpstr>Auswertung</vt:lpstr>
      <vt:lpstr>Zusammenfassung Elterninfo</vt:lpstr>
      <vt:lpstr> Wir freuen uns darauf,  Ihre Kinder kennen zu lernen!  Vielen Dank für Ihre Aufmerksamkeit!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Timo Flick</dc:creator>
  <cp:lastModifiedBy>DPA-2</cp:lastModifiedBy>
  <cp:revision>66</cp:revision>
  <cp:lastPrinted>2017-08-31T11:20:45Z</cp:lastPrinted>
  <dcterms:created xsi:type="dcterms:W3CDTF">2017-06-12T20:20:21Z</dcterms:created>
  <dcterms:modified xsi:type="dcterms:W3CDTF">2017-11-20T06:09:37Z</dcterms:modified>
</cp:coreProperties>
</file>